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s/slide228.xml" ContentType="application/vnd.openxmlformats-officedocument.presentationml.slide+xml"/>
  <Override PartName="/ppt/slides/slide198.xml" ContentType="application/vnd.openxmlformats-officedocument.presentationml.slide+xml"/>
  <Override PartName="/ppt/slides/slide241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176.xml" ContentType="application/vnd.openxmlformats-officedocument.presentationml.slide+xml"/>
  <Override PartName="/ppt/slides/slide206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44.xml" ContentType="application/vnd.openxmlformats-officedocument.presentationml.slide+xml"/>
  <Override PartName="/ppt/slides/slide248.xml" ContentType="application/vnd.openxmlformats-officedocument.presentationml.slide+xml"/>
  <Override PartName="/ppt/slides/slide154.xml" ContentType="application/vnd.openxmlformats-officedocument.presentationml.slide+xml"/>
  <Override PartName="/ppt/slides/slide86.xml" ContentType="application/vnd.openxmlformats-officedocument.presentationml.slide+xml"/>
  <Override PartName="/ppt/slides/slide148.xml" ContentType="application/vnd.openxmlformats-officedocument.presentationml.slide+xml"/>
  <Override PartName="/ppt/slides/slide196.xml" ContentType="application/vnd.openxmlformats-officedocument.presentationml.slide+xml"/>
  <Override PartName="/ppt/slides/slide226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Override PartName="/ppt/slides/slide174.xml" ContentType="application/vnd.openxmlformats-officedocument.presentationml.slide+xml"/>
  <Override PartName="/ppt/slides/slide204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42.xml" ContentType="application/vnd.openxmlformats-officedocument.presentationml.slide+xml"/>
  <Override PartName="/ppt/slides/slide152.xml" ContentType="application/vnd.openxmlformats-officedocument.presentationml.slide+xml"/>
  <Override PartName="/ppt/slides/slide146.xml" ContentType="application/vnd.openxmlformats-officedocument.presentationml.slide+xml"/>
  <Override PartName="/ppt/slides/slide84.xml" ContentType="application/vnd.openxmlformats-officedocument.presentationml.slide+xml"/>
  <Override PartName="/ppt/slides/slide194.xml" ContentType="application/vnd.openxmlformats-officedocument.presentationml.slide+xml"/>
  <Override PartName="/ppt/slides/slide20.xml" ContentType="application/vnd.openxmlformats-officedocument.presentationml.slide+xml"/>
  <Override PartName="/ppt/slides/slide224.xml" ContentType="application/vnd.openxmlformats-officedocument.presentationml.slide+xml"/>
  <Override PartName="/ppt/slides/slide130.xml" ContentType="application/vnd.openxmlformats-officedocument.presentationml.slide+xml"/>
  <Override PartName="/ppt/slides/slide188.xml" ContentType="application/vnd.openxmlformats-officedocument.presentationml.slide+xml"/>
  <Override PartName="/ppt/slides/slide218.xml" ContentType="application/vnd.openxmlformats-officedocument.presentationml.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172.xml" ContentType="application/vnd.openxmlformats-officedocument.presentationml.slide+xml"/>
  <Override PartName="/ppt/slides/slide202.xml" ContentType="application/vnd.openxmlformats-officedocument.presentationml.slide+xml"/>
  <Override PartName="/ppt/slides/slide166.xml" ContentType="application/vnd.openxmlformats-officedocument.presentationml.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slides/slide9.xml" ContentType="application/vnd.openxmlformats-officedocument.presentationml.slide+xml"/>
  <Override PartName="/ppt/slides/slide150.xml" ContentType="application/vnd.openxmlformats-officedocument.presentationml.slide+xml"/>
  <Default Extension="jpeg" ContentType="image/jpeg"/>
  <Override PartName="/ppt/slides/slide238.xml" ContentType="application/vnd.openxmlformats-officedocument.presentationml.slide+xml"/>
  <Override PartName="/ppt/slides/slide82.xml" ContentType="application/vnd.openxmlformats-officedocument.presentationml.slide+xml"/>
  <Override PartName="/ppt/slides/slide144.xml" ContentType="application/vnd.openxmlformats-officedocument.presentationml.slide+xml"/>
  <Override PartName="/ppt/slides/slide222.xml" ContentType="application/vnd.openxmlformats-officedocument.presentationml.slide+xml"/>
  <Override PartName="/ppt/slides/slide186.xml" ContentType="application/vnd.openxmlformats-officedocument.presentationml.slide+xml"/>
  <Override PartName="/ppt/slides/slide216.xml" ContentType="application/vnd.openxmlformats-officedocument.presentationml.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170.xml" ContentType="application/vnd.openxmlformats-officedocument.presentationml.slide+xml"/>
  <Override PartName="/ppt/slides/slide200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64.xml" ContentType="application/vnd.openxmlformats-officedocument.presentationml.slide+xml"/>
  <Override PartName="/ppt/slides/slide10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36.xml" ContentType="application/vnd.openxmlformats-officedocument.presentationml.slide+xml"/>
  <Override PartName="/ppt/slides/slide129.xml" ContentType="application/vnd.openxmlformats-officedocument.presentationml.slide+xml"/>
  <Override PartName="/ppt/slides/slide80.xml" ContentType="application/vnd.openxmlformats-officedocument.presentationml.slide+xml"/>
  <Override PartName="/ppt/slides/slide142.xml" ContentType="application/vnd.openxmlformats-officedocument.presentationml.slide+xml"/>
  <Override PartName="/ppt/slides/slide184.xml" ContentType="application/vnd.openxmlformats-officedocument.presentationml.slide+xml"/>
  <Override PartName="/ppt/slides/slide214.xml" ContentType="application/vnd.openxmlformats-officedocument.presentationml.slide+xml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62.xml" ContentType="application/vnd.openxmlformats-officedocument.presentationml.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234.xml" ContentType="application/vnd.openxmlformats-officedocument.presentationml.slide+xml"/>
  <Override PartName="/ppt/slides/slide140.xml" ContentType="application/vnd.openxmlformats-officedocument.presentationml.slide+xml"/>
  <Override PartName="/ppt/slides/slide59.xml" ContentType="application/vnd.openxmlformats-officedocument.presentationml.slide+xml"/>
  <Override PartName="/ppt/slides/slide182.xml" ContentType="application/vnd.openxmlformats-officedocument.presentationml.slide+xml"/>
  <Override PartName="/ppt/slides/slide212.xml" ContentType="application/vnd.openxmlformats-officedocument.presentationml.slide+xml"/>
  <Override PartName="/ppt/slides/slide105.xml" ContentType="application/vnd.openxmlformats-officedocument.presentationml.slide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60.xml" ContentType="application/vnd.openxmlformats-officedocument.presentationml.slid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232.xml" ContentType="application/vnd.openxmlformats-officedocument.presentationml.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slides/slide180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theme/theme5.xml" ContentType="application/vnd.openxmlformats-officedocument.theme+xml"/>
  <Override PartName="/ppt/slides/slide3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9.xml" ContentType="application/vnd.openxmlformats-officedocument.presentationml.slide+xml"/>
  <Override PartName="/ppt/slides/slide246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39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30.xml" ContentType="application/vnd.openxmlformats-officedocument.presentationml.slide+xml"/>
  <Override PartName="/ppt/slides/slide117.xml" ContentType="application/vnd.openxmlformats-officedocument.presentationml.slide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slides/slide159.xml" ContentType="application/vnd.openxmlformats-officedocument.presentationml.slide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244.xml" ContentType="application/vnd.openxmlformats-officedocument.presentationml.slide+xml"/>
  <Override PartName="/ppt/slides/slide75.xml" ContentType="application/vnd.openxmlformats-officedocument.presentationml.slide+xml"/>
  <Override PartName="/ppt/slides/slide137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s/slide179.xml" ContentType="application/vnd.openxmlformats-officedocument.presentationml.slide+xml"/>
  <Override PartName="/ppt/slides/slide209.xml" ContentType="application/vnd.openxmlformats-officedocument.presentationml.slide+xml"/>
  <Override PartName="/ppt/slides/slide192.xml" ContentType="application/vnd.openxmlformats-officedocument.presentationml.slide+xml"/>
  <Override PartName="/ppt/slides/slide53.xml" ContentType="application/vnd.openxmlformats-officedocument.presentationml.slide+xml"/>
  <Override PartName="/ppt/slides/slide115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47.xml" ContentType="application/vnd.openxmlformats-officedocument.presentationml.slide+xml"/>
  <Override PartName="/ppt/slides/slide157.xml" ContentType="application/vnd.openxmlformats-officedocument.presentationml.slide+xml"/>
  <Override PartName="/ppt/theme/theme1.xml" ContentType="application/vnd.openxmlformats-officedocument.them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199.xml" ContentType="application/vnd.openxmlformats-officedocument.presentationml.slide+xml"/>
  <Override PartName="/ppt/slides/slide25.xml" ContentType="application/vnd.openxmlformats-officedocument.presentationml.slide+xml"/>
  <Override PartName="/ppt/slides/slide229.xml" ContentType="application/vnd.openxmlformats-officedocument.presentationml.slide+xml"/>
  <Override PartName="/ppt/slides/slide242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slides/slide67.xml" ContentType="application/vnd.openxmlformats-officedocument.presentationml.slide+xml"/>
  <Override PartName="/ppt/slides/slide177.xml" ContentType="application/vnd.openxmlformats-officedocument.presentationml.slide+xml"/>
  <Override PartName="/ppt/slides/slide207.xml" ContentType="application/vnd.openxmlformats-officedocument.presentationml.slide+xml"/>
  <Override PartName="/ppt/slides/slide190.xml" ContentType="application/vnd.openxmlformats-officedocument.presentationml.slide+xml"/>
  <Override PartName="/ppt/slides/slide220.xml" ContentType="application/vnd.openxmlformats-officedocument.presentationml.slide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5.xml" ContentType="application/vnd.openxmlformats-officedocument.presentationml.slide+xml"/>
  <Override PartName="/ppt/slides/slide155.xml" ContentType="application/vnd.openxmlformats-officedocument.presentationml.slide+xml"/>
  <Override PartName="/ppt/slides/slide87.xml" ContentType="application/vnd.openxmlformats-officedocument.presentationml.slide+xml"/>
  <Override PartName="/ppt/slides/slide149.xml" ContentType="application/vnd.openxmlformats-officedocument.presentationml.slide+xml"/>
  <Override PartName="/ppt/slides/slide23.xml" ContentType="application/vnd.openxmlformats-officedocument.presentationml.slide+xml"/>
  <Override PartName="/ppt/slides/slide227.xml" ContentType="application/vnd.openxmlformats-officedocument.presentationml.slide+xml"/>
  <Override PartName="/ppt/slides/slide197.xml" ContentType="application/vnd.openxmlformats-officedocument.presentationml.slide+xml"/>
  <Override PartName="/ppt/slides/slide240.xml" ContentType="application/vnd.openxmlformats-officedocument.presentationml.slide+xml"/>
  <Override PartName="/ppt/slides/slide133.xml" ContentType="application/vnd.openxmlformats-officedocument.presentationml.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75.xml" ContentType="application/vnd.openxmlformats-officedocument.presentationml.slide+xml"/>
  <Override PartName="/ppt/slides/slide205.xml" ContentType="application/vnd.openxmlformats-officedocument.presentationml.slide+xml"/>
  <Override PartName="/ppt/slides/slide111.xml" ContentType="application/vnd.openxmlformats-officedocument.presentationml.slide+xml"/>
  <Override PartName="/ppt/slides/slide16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43.xml" ContentType="application/vnd.openxmlformats-officedocument.presentationml.slide+xml"/>
  <Override PartName="/ppt/slides/slide247.xml" ContentType="application/vnd.openxmlformats-officedocument.presentationml.slide+xml"/>
  <Override PartName="/ppt/slides/slide153.xml" ContentType="application/vnd.openxmlformats-officedocument.presentationml.slide+xml"/>
  <Override PartName="/ppt/slides/slide85.xml" ContentType="application/vnd.openxmlformats-officedocument.presentationml.slide+xml"/>
  <Override PartName="/ppt/slides/slide147.xml" ContentType="application/vnd.openxmlformats-officedocument.presentationml.slide+xml"/>
  <Override PartName="/ppt/slides/slide195.xml" ContentType="application/vnd.openxmlformats-officedocument.presentationml.slide+xml"/>
  <Override PartName="/ppt/slides/slide21.xml" ContentType="application/vnd.openxmlformats-officedocument.presentationml.slide+xml"/>
  <Override PartName="/ppt/slides/slide225.xml" ContentType="application/vnd.openxmlformats-officedocument.presentationml.slide+xml"/>
  <Override PartName="/ppt/slides/slide131.xml" ContentType="application/vnd.openxmlformats-officedocument.presentationml.slide+xml"/>
  <Override PartName="/ppt/slides/slide189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Override PartName="/ppt/slides/slide173.xml" ContentType="application/vnd.openxmlformats-officedocument.presentationml.slide+xml"/>
  <Override PartName="/ppt/slides/slide203.xml" ContentType="application/vnd.openxmlformats-officedocument.presentationml.slide+xml"/>
  <Override PartName="/ppt/slides/slide16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slides/slide151.xml" ContentType="application/vnd.openxmlformats-officedocument.presentationml.slide+xml"/>
  <Override PartName="/ppt/slides/slide239.xml" ContentType="application/vnd.openxmlformats-officedocument.presentationml.slide+xml"/>
  <Override PartName="/ppt/slides/slide83.xml" ContentType="application/vnd.openxmlformats-officedocument.presentationml.slide+xml"/>
  <Override PartName="/ppt/slides/slide145.xml" ContentType="application/vnd.openxmlformats-officedocument.presentationml.slide+xml"/>
  <Override PartName="/ppt/slides/slide193.xml" ContentType="application/vnd.openxmlformats-officedocument.presentationml.slide+xml"/>
  <Override PartName="/ppt/slides/slide223.xml" ContentType="application/vnd.openxmlformats-officedocument.presentationml.slide+xml"/>
  <Override PartName="/ppt/slides/slide187.xml" ContentType="application/vnd.openxmlformats-officedocument.presentationml.slide+xml"/>
  <Override PartName="/ppt/slides/slide217.xml" ContentType="application/vnd.openxmlformats-officedocument.presentationml.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171.xml" ContentType="application/vnd.openxmlformats-officedocument.presentationml.slide+xml"/>
  <Override PartName="/ppt/slides/slide20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65.xml" ContentType="application/vnd.openxmlformats-officedocument.presentationml.slide+xml"/>
  <Override PartName="/ppt/slides/slide101.xml" ContentType="application/vnd.openxmlformats-officedocument.presentationml.slide+xml"/>
  <Override PartName="/ppt/slides/slide8.xml" ContentType="application/vnd.openxmlformats-officedocument.presentationml.slide+xml"/>
  <Override PartName="/ppt/slides/slide237.xml" ContentType="application/vnd.openxmlformats-officedocument.presentationml.slide+xml"/>
  <Override PartName="/ppt/slides/slide81.xml" ContentType="application/vnd.openxmlformats-officedocument.presentationml.slide+xml"/>
  <Override PartName="/ppt/slides/slide143.xml" ContentType="application/vnd.openxmlformats-officedocument.presentationml.slide+xml"/>
  <Override PartName="/ppt/slides/slide185.xml" ContentType="application/vnd.openxmlformats-officedocument.presentationml.slide+xml"/>
  <Override PartName="/ppt/slides/slide215.xml" ContentType="application/vnd.openxmlformats-officedocument.presentationml.slide+xml"/>
  <Override PartName="/ppt/slides/slide108.xml" ContentType="application/vnd.openxmlformats-officedocument.presentationml.slide+xml"/>
  <Override PartName="/ppt/slides/slide121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s/slide163.xml" ContentType="application/vnd.openxmlformats-officedocument.presentationml.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235.xml" ContentType="application/vnd.openxmlformats-officedocument.presentationml.slide+xml"/>
  <Override PartName="/ppt/slides/slide141.xml" ContentType="application/vnd.openxmlformats-officedocument.presentationml.slide+xml"/>
  <Override PartName="/ppt/slides/slide183.xml" ContentType="application/vnd.openxmlformats-officedocument.presentationml.slide+xml"/>
  <Override PartName="/ppt/slides/slide213.xml" ContentType="application/vnd.openxmlformats-officedocument.presentationml.slide+xml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slides/slide3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1.xml" ContentType="application/vnd.openxmlformats-officedocument.presentationml.slide+xml"/>
  <Default Extension="bin" ContentType="application/vnd.openxmlformats-officedocument.presentationml.printerSettings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233.xml" ContentType="application/vnd.openxmlformats-officedocument.presentationml.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slides/slide181.xml" ContentType="application/vnd.openxmlformats-officedocument.presentationml.slide+xml"/>
  <Override PartName="/ppt/slides/slide211.xml" ContentType="application/vnd.openxmlformats-officedocument.presentationml.slide+xml"/>
  <Override PartName="/ppt/slides/slide104.xml" ContentType="application/vnd.openxmlformats-officedocument.presentationml.slide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231.xml" ContentType="application/vnd.openxmlformats-officedocument.presentationml.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slides/slide98.xml" ContentType="application/vnd.openxmlformats-officedocument.presentationml.slide+xml"/>
  <Override PartName="/ppt/theme/theme4.xml" ContentType="application/vnd.openxmlformats-officedocument.them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8.xml" ContentType="application/vnd.openxmlformats-officedocument.presentationml.slide+xml"/>
  <Override PartName="/ppt/slides/slide245.xml" ContentType="application/vnd.openxmlformats-officedocument.presentationml.slide+xml"/>
  <Override PartName="/ppt/slides/slide76.xml" ContentType="application/vnd.openxmlformats-officedocument.presentationml.slide+xml"/>
  <Override PartName="/ppt/slides/slide138.xml" ContentType="application/vnd.openxmlformats-officedocument.presentationml.slide+xml"/>
  <Override PartName="/ppt/slides/slide12.xml" ContentType="application/vnd.openxmlformats-officedocument.presentationml.slide+xml"/>
  <Default Extension="png" ContentType="image/png"/>
  <Override PartName="/ppt/slides/slide54.xml" ContentType="application/vnd.openxmlformats-officedocument.presentationml.slide+xml"/>
  <Override PartName="/ppt/slides/slide116.xml" ContentType="application/vnd.openxmlformats-officedocument.presentationml.slide+xml"/>
  <Default Extension="rels" ContentType="application/vnd.openxmlformats-package.relationships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slides/slide158.xml" ContentType="application/vnd.openxmlformats-officedocument.presentationml.slide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43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s/slide178.xml" ContentType="application/vnd.openxmlformats-officedocument.presentationml.slide+xml"/>
  <Override PartName="/ppt/slides/slide208.xml" ContentType="application/vnd.openxmlformats-officedocument.presentationml.slide+xml"/>
  <Override PartName="/ppt/slides/slide221.xml" ContentType="application/vnd.openxmlformats-officedocument.presentationml.slide+xml"/>
  <Override PartName="/ppt/slides/slide191.xml" ContentType="application/vnd.openxmlformats-officedocument.presentationml.slide+xml"/>
  <Override PartName="/ppt/slides/slide52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5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701" r:id="rId2"/>
    <p:sldMasterId id="2147483725" r:id="rId3"/>
    <p:sldMasterId id="2147483761" r:id="rId4"/>
    <p:sldMasterId id="2147483781" r:id="rId5"/>
  </p:sldMasterIdLst>
  <p:notesMasterIdLst>
    <p:notesMasterId r:id="rId254"/>
  </p:notesMasterIdLst>
  <p:sldIdLst>
    <p:sldId id="256" r:id="rId6"/>
    <p:sldId id="377" r:id="rId7"/>
    <p:sldId id="552" r:id="rId8"/>
    <p:sldId id="396" r:id="rId9"/>
    <p:sldId id="392" r:id="rId10"/>
    <p:sldId id="401" r:id="rId11"/>
    <p:sldId id="553" r:id="rId12"/>
    <p:sldId id="390" r:id="rId13"/>
    <p:sldId id="391" r:id="rId14"/>
    <p:sldId id="402" r:id="rId15"/>
    <p:sldId id="394" r:id="rId16"/>
    <p:sldId id="407" r:id="rId17"/>
    <p:sldId id="393" r:id="rId18"/>
    <p:sldId id="386" r:id="rId19"/>
    <p:sldId id="395" r:id="rId20"/>
    <p:sldId id="408" r:id="rId21"/>
    <p:sldId id="417" r:id="rId22"/>
    <p:sldId id="398" r:id="rId23"/>
    <p:sldId id="399" r:id="rId24"/>
    <p:sldId id="413" r:id="rId25"/>
    <p:sldId id="419" r:id="rId26"/>
    <p:sldId id="397" r:id="rId27"/>
    <p:sldId id="385" r:id="rId28"/>
    <p:sldId id="409" r:id="rId29"/>
    <p:sldId id="384" r:id="rId30"/>
    <p:sldId id="272" r:id="rId31"/>
    <p:sldId id="721" r:id="rId32"/>
    <p:sldId id="722" r:id="rId33"/>
    <p:sldId id="557" r:id="rId34"/>
    <p:sldId id="279" r:id="rId35"/>
    <p:sldId id="561" r:id="rId36"/>
    <p:sldId id="558" r:id="rId37"/>
    <p:sldId id="280" r:id="rId38"/>
    <p:sldId id="278" r:id="rId39"/>
    <p:sldId id="374" r:id="rId40"/>
    <p:sldId id="559" r:id="rId41"/>
    <p:sldId id="283" r:id="rId42"/>
    <p:sldId id="277" r:id="rId43"/>
    <p:sldId id="281" r:id="rId44"/>
    <p:sldId id="554" r:id="rId45"/>
    <p:sldId id="556" r:id="rId46"/>
    <p:sldId id="421" r:id="rId47"/>
    <p:sldId id="324" r:id="rId48"/>
    <p:sldId id="474" r:id="rId49"/>
    <p:sldId id="434" r:id="rId50"/>
    <p:sldId id="431" r:id="rId51"/>
    <p:sldId id="475" r:id="rId52"/>
    <p:sldId id="432" r:id="rId53"/>
    <p:sldId id="546" r:id="rId54"/>
    <p:sldId id="786" r:id="rId55"/>
    <p:sldId id="476" r:id="rId56"/>
    <p:sldId id="433" r:id="rId57"/>
    <p:sldId id="477" r:id="rId58"/>
    <p:sldId id="478" r:id="rId59"/>
    <p:sldId id="783" r:id="rId60"/>
    <p:sldId id="484" r:id="rId61"/>
    <p:sldId id="486" r:id="rId62"/>
    <p:sldId id="501" r:id="rId63"/>
    <p:sldId id="510" r:id="rId64"/>
    <p:sldId id="508" r:id="rId65"/>
    <p:sldId id="507" r:id="rId66"/>
    <p:sldId id="504" r:id="rId67"/>
    <p:sldId id="511" r:id="rId68"/>
    <p:sldId id="512" r:id="rId69"/>
    <p:sldId id="533" r:id="rId70"/>
    <p:sldId id="785" r:id="rId71"/>
    <p:sldId id="488" r:id="rId72"/>
    <p:sldId id="778" r:id="rId73"/>
    <p:sldId id="790" r:id="rId74"/>
    <p:sldId id="495" r:id="rId75"/>
    <p:sldId id="496" r:id="rId76"/>
    <p:sldId id="523" r:id="rId77"/>
    <p:sldId id="525" r:id="rId78"/>
    <p:sldId id="526" r:id="rId79"/>
    <p:sldId id="536" r:id="rId80"/>
    <p:sldId id="537" r:id="rId81"/>
    <p:sldId id="538" r:id="rId82"/>
    <p:sldId id="542" r:id="rId83"/>
    <p:sldId id="544" r:id="rId84"/>
    <p:sldId id="545" r:id="rId85"/>
    <p:sldId id="779" r:id="rId86"/>
    <p:sldId id="780" r:id="rId87"/>
    <p:sldId id="781" r:id="rId88"/>
    <p:sldId id="782" r:id="rId89"/>
    <p:sldId id="784" r:id="rId90"/>
    <p:sldId id="595" r:id="rId91"/>
    <p:sldId id="774" r:id="rId92"/>
    <p:sldId id="596" r:id="rId93"/>
    <p:sldId id="775" r:id="rId94"/>
    <p:sldId id="773" r:id="rId95"/>
    <p:sldId id="597" r:id="rId96"/>
    <p:sldId id="772" r:id="rId97"/>
    <p:sldId id="776" r:id="rId98"/>
    <p:sldId id="913" r:id="rId99"/>
    <p:sldId id="914" r:id="rId100"/>
    <p:sldId id="915" r:id="rId101"/>
    <p:sldId id="916" r:id="rId102"/>
    <p:sldId id="917" r:id="rId103"/>
    <p:sldId id="918" r:id="rId104"/>
    <p:sldId id="919" r:id="rId105"/>
    <p:sldId id="920" r:id="rId106"/>
    <p:sldId id="921" r:id="rId107"/>
    <p:sldId id="922" r:id="rId108"/>
    <p:sldId id="923" r:id="rId109"/>
    <p:sldId id="925" r:id="rId110"/>
    <p:sldId id="926" r:id="rId111"/>
    <p:sldId id="927" r:id="rId112"/>
    <p:sldId id="928" r:id="rId113"/>
    <p:sldId id="929" r:id="rId114"/>
    <p:sldId id="930" r:id="rId115"/>
    <p:sldId id="931" r:id="rId116"/>
    <p:sldId id="932" r:id="rId117"/>
    <p:sldId id="933" r:id="rId118"/>
    <p:sldId id="934" r:id="rId119"/>
    <p:sldId id="935" r:id="rId120"/>
    <p:sldId id="565" r:id="rId121"/>
    <p:sldId id="291" r:id="rId122"/>
    <p:sldId id="292" r:id="rId123"/>
    <p:sldId id="849" r:id="rId124"/>
    <p:sldId id="884" r:id="rId125"/>
    <p:sldId id="699" r:id="rId126"/>
    <p:sldId id="700" r:id="rId127"/>
    <p:sldId id="701" r:id="rId128"/>
    <p:sldId id="735" r:id="rId129"/>
    <p:sldId id="736" r:id="rId130"/>
    <p:sldId id="702" r:id="rId131"/>
    <p:sldId id="703" r:id="rId132"/>
    <p:sldId id="704" r:id="rId133"/>
    <p:sldId id="705" r:id="rId134"/>
    <p:sldId id="706" r:id="rId135"/>
    <p:sldId id="708" r:id="rId136"/>
    <p:sldId id="710" r:id="rId137"/>
    <p:sldId id="656" r:id="rId138"/>
    <p:sldId id="661" r:id="rId139"/>
    <p:sldId id="738" r:id="rId140"/>
    <p:sldId id="712" r:id="rId141"/>
    <p:sldId id="673" r:id="rId142"/>
    <p:sldId id="659" r:id="rId143"/>
    <p:sldId id="723" r:id="rId144"/>
    <p:sldId id="737" r:id="rId145"/>
    <p:sldId id="678" r:id="rId146"/>
    <p:sldId id="727" r:id="rId147"/>
    <p:sldId id="726" r:id="rId148"/>
    <p:sldId id="728" r:id="rId149"/>
    <p:sldId id="694" r:id="rId150"/>
    <p:sldId id="695" r:id="rId151"/>
    <p:sldId id="652" r:id="rId152"/>
    <p:sldId id="729" r:id="rId153"/>
    <p:sldId id="734" r:id="rId154"/>
    <p:sldId id="685" r:id="rId155"/>
    <p:sldId id="698" r:id="rId156"/>
    <p:sldId id="730" r:id="rId157"/>
    <p:sldId id="805" r:id="rId158"/>
    <p:sldId id="806" r:id="rId159"/>
    <p:sldId id="807" r:id="rId160"/>
    <p:sldId id="808" r:id="rId161"/>
    <p:sldId id="747" r:id="rId162"/>
    <p:sldId id="748" r:id="rId163"/>
    <p:sldId id="749" r:id="rId164"/>
    <p:sldId id="751" r:id="rId165"/>
    <p:sldId id="750" r:id="rId166"/>
    <p:sldId id="753" r:id="rId167"/>
    <p:sldId id="752" r:id="rId168"/>
    <p:sldId id="754" r:id="rId169"/>
    <p:sldId id="794" r:id="rId170"/>
    <p:sldId id="795" r:id="rId171"/>
    <p:sldId id="858" r:id="rId172"/>
    <p:sldId id="862" r:id="rId173"/>
    <p:sldId id="859" r:id="rId174"/>
    <p:sldId id="796" r:id="rId175"/>
    <p:sldId id="850" r:id="rId176"/>
    <p:sldId id="851" r:id="rId177"/>
    <p:sldId id="797" r:id="rId178"/>
    <p:sldId id="854" r:id="rId179"/>
    <p:sldId id="852" r:id="rId180"/>
    <p:sldId id="853" r:id="rId181"/>
    <p:sldId id="798" r:id="rId182"/>
    <p:sldId id="857" r:id="rId183"/>
    <p:sldId id="855" r:id="rId184"/>
    <p:sldId id="856" r:id="rId185"/>
    <p:sldId id="799" r:id="rId186"/>
    <p:sldId id="860" r:id="rId187"/>
    <p:sldId id="861" r:id="rId188"/>
    <p:sldId id="801" r:id="rId189"/>
    <p:sldId id="937" r:id="rId190"/>
    <p:sldId id="941" r:id="rId191"/>
    <p:sldId id="940" r:id="rId192"/>
    <p:sldId id="938" r:id="rId193"/>
    <p:sldId id="939" r:id="rId194"/>
    <p:sldId id="825" r:id="rId195"/>
    <p:sldId id="912" r:id="rId196"/>
    <p:sldId id="908" r:id="rId197"/>
    <p:sldId id="909" r:id="rId198"/>
    <p:sldId id="911" r:id="rId199"/>
    <p:sldId id="942" r:id="rId200"/>
    <p:sldId id="943" r:id="rId201"/>
    <p:sldId id="944" r:id="rId202"/>
    <p:sldId id="945" r:id="rId203"/>
    <p:sldId id="946" r:id="rId204"/>
    <p:sldId id="947" r:id="rId205"/>
    <p:sldId id="948" r:id="rId206"/>
    <p:sldId id="949" r:id="rId207"/>
    <p:sldId id="950" r:id="rId208"/>
    <p:sldId id="951" r:id="rId209"/>
    <p:sldId id="952" r:id="rId210"/>
    <p:sldId id="953" r:id="rId211"/>
    <p:sldId id="954" r:id="rId212"/>
    <p:sldId id="955" r:id="rId213"/>
    <p:sldId id="956" r:id="rId214"/>
    <p:sldId id="957" r:id="rId215"/>
    <p:sldId id="958" r:id="rId216"/>
    <p:sldId id="966" r:id="rId217"/>
    <p:sldId id="967" r:id="rId218"/>
    <p:sldId id="984" r:id="rId219"/>
    <p:sldId id="968" r:id="rId220"/>
    <p:sldId id="970" r:id="rId221"/>
    <p:sldId id="972" r:id="rId222"/>
    <p:sldId id="973" r:id="rId223"/>
    <p:sldId id="974" r:id="rId224"/>
    <p:sldId id="976" r:id="rId225"/>
    <p:sldId id="977" r:id="rId226"/>
    <p:sldId id="978" r:id="rId227"/>
    <p:sldId id="980" r:id="rId228"/>
    <p:sldId id="981" r:id="rId229"/>
    <p:sldId id="982" r:id="rId230"/>
    <p:sldId id="983" r:id="rId231"/>
    <p:sldId id="965" r:id="rId232"/>
    <p:sldId id="985" r:id="rId233"/>
    <p:sldId id="959" r:id="rId234"/>
    <p:sldId id="960" r:id="rId235"/>
    <p:sldId id="961" r:id="rId236"/>
    <p:sldId id="962" r:id="rId237"/>
    <p:sldId id="963" r:id="rId238"/>
    <p:sldId id="898" r:id="rId239"/>
    <p:sldId id="905" r:id="rId240"/>
    <p:sldId id="899" r:id="rId241"/>
    <p:sldId id="900" r:id="rId242"/>
    <p:sldId id="901" r:id="rId243"/>
    <p:sldId id="902" r:id="rId244"/>
    <p:sldId id="903" r:id="rId245"/>
    <p:sldId id="904" r:id="rId246"/>
    <p:sldId id="760" r:id="rId247"/>
    <p:sldId id="757" r:id="rId248"/>
    <p:sldId id="758" r:id="rId249"/>
    <p:sldId id="759" r:id="rId250"/>
    <p:sldId id="763" r:id="rId251"/>
    <p:sldId id="809" r:id="rId252"/>
    <p:sldId id="764" r:id="rId253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CC33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48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800"/>
    </p:cViewPr>
  </p:sorterViewPr>
  <p:notesViewPr>
    <p:cSldViewPr>
      <p:cViewPr>
        <p:scale>
          <a:sx n="25" d="100"/>
          <a:sy n="25" d="100"/>
        </p:scale>
        <p:origin x="-2504" y="-16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notesMaster" Target="notesMasters/notesMaster1.xml"/><Relationship Id="rId255" Type="http://schemas.openxmlformats.org/officeDocument/2006/relationships/printerSettings" Target="printerSettings/printerSettings1.bin"/><Relationship Id="rId256" Type="http://schemas.openxmlformats.org/officeDocument/2006/relationships/presProps" Target="presProps.xml"/><Relationship Id="rId257" Type="http://schemas.openxmlformats.org/officeDocument/2006/relationships/viewProps" Target="viewProps.xml"/><Relationship Id="rId258" Type="http://schemas.openxmlformats.org/officeDocument/2006/relationships/theme" Target="theme/theme1.xml"/><Relationship Id="rId259" Type="http://schemas.openxmlformats.org/officeDocument/2006/relationships/tableStyles" Target="tableStyles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79DD52-430F-E849-9394-721646854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B9733-3946-354E-9CED-ECB4A0ABF6B0}" type="slidenum">
              <a:rPr lang="en-US"/>
              <a:pPr/>
              <a:t>116</a:t>
            </a:fld>
            <a:endParaRPr lang="en-US"/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3519-124F-6349-BD20-3071A324BE8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15A98-FBC7-9844-AE21-AABBB9E6397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7D767-2EF9-3D46-9A37-8ED899EC868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5D1D-4DC3-0B43-B54C-7A5ED49195E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F7BD6-B62C-654D-8FAD-5EB18234DF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CC94A-653E-A042-8B6F-3B5C09E46D6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50CE6-67F5-6240-9F01-D46A04B9994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36DC-F94A-384B-9C97-C3DFF2813F6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93CEC-B10A-9841-815D-C34F0E7348A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A0C21-AD72-3D4A-A931-E83C7AD127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40632-E99C-0941-B698-64F74B92226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CF7D-EC58-FA44-A441-1AA1A21FC3B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EFE6-8DE1-F94B-891D-98CA1A3EE17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C9249-DCD3-5E4A-9B43-36D27AD2256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D1887-00E7-D045-9571-B90FD1598C2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F187-5846-8145-BD76-EDE0CEA71E9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B62F8E-0A8C-744F-9A2C-AFD777F831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63941C5-884F-3348-AAC2-346B4EC20B9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BA1425-1B30-6547-B70E-0768D20565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D0F26AA-C2B2-734C-8F2F-16C88761C3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FF46A7C-F807-5F41-8BB3-91E25D668C7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jpe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pn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jpe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187450" y="1052513"/>
            <a:ext cx="6913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 PROBLEMS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133600" y="2286000"/>
            <a:ext cx="5111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Dr. Terry Hammond</a:t>
            </a:r>
          </a:p>
          <a:p>
            <a:pPr algn="ctr"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Shoulder  Surgeon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419475" y="2924175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914400" y="4191000"/>
            <a:ext cx="76327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The Shoulder and Sports Medicine Centre, Pindara Place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Gold Coast Hospital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1763713" y="1700213"/>
            <a:ext cx="5761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31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Clavicle Fractures – Distal third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0" y="1524000"/>
            <a:ext cx="77724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Refer all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My treatment will be-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Undisplaced (rare) – non-operative 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Displaced – surgery due to high non-union rate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026" descr="IMG_0250.JPG                                                   0008FDBC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Photo-0089.jpg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>
                <a:solidFill>
                  <a:srgbClr val="FFFF00"/>
                </a:solidFill>
              </a:rPr>
              <a:t>Acromioclavicular  Joint  Signs</a:t>
            </a: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0"/>
            <a:ext cx="8077200" cy="2743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Tender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</a:rPr>
              <a:t>Pull apart test</a:t>
            </a:r>
            <a:endParaRPr lang="en-US"/>
          </a:p>
          <a:p>
            <a:pPr eaLnBrk="1" hangingPunct="1"/>
            <a:r>
              <a:rPr lang="en-US" sz="4000">
                <a:solidFill>
                  <a:schemeClr val="bg1"/>
                </a:solidFill>
              </a:rPr>
              <a:t>Extension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>
                <a:solidFill>
                  <a:srgbClr val="FFFF00"/>
                </a:solidFill>
              </a:rPr>
              <a:t>Acromioclavicular  Joint  Treatment</a:t>
            </a: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0"/>
            <a:ext cx="8077200" cy="27432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Symptomatic treatment</a:t>
            </a:r>
          </a:p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Arthroscopic excision of distal clavicle if symptomatic treatment fails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026" descr="IMG_0358.JPG                                                   000909B1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524000" y="6858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Calcium in the Shoulder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533400" y="2057400"/>
            <a:ext cx="79248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What do you really need to know?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Well, not much really.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524000" y="6858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Calcium in the Shoulder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295400" y="1717675"/>
            <a:ext cx="7162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Embedded in the rotator cuff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Common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Young and middle aged adults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Unknown cause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Often disappears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Often </a:t>
            </a:r>
            <a:r>
              <a:rPr lang="en-AU" sz="2800" u="sng">
                <a:solidFill>
                  <a:schemeClr val="bg1"/>
                </a:solidFill>
              </a:rPr>
              <a:t>asymptomatic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205-0533_IMG.JPG                                               0002AAAD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1447800" y="1828800"/>
            <a:ext cx="63246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400">
                <a:solidFill>
                  <a:schemeClr val="bg1"/>
                </a:solidFill>
              </a:rPr>
              <a:t>Just consider calcium a </a:t>
            </a:r>
            <a:r>
              <a:rPr lang="en-AU" sz="4400" u="sng">
                <a:solidFill>
                  <a:schemeClr val="bg1"/>
                </a:solidFill>
              </a:rPr>
              <a:t>possible</a:t>
            </a:r>
            <a:r>
              <a:rPr lang="en-AU" sz="4400">
                <a:solidFill>
                  <a:schemeClr val="bg1"/>
                </a:solidFill>
              </a:rPr>
              <a:t> cause of bursitis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Calcium causes –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4582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No symptoms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ignore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Chronic bursitis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treat exactly as for bursitis without calcium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Acute bursitis</a:t>
            </a:r>
          </a:p>
          <a:p>
            <a:pPr lvl="1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“acute calcific tendonitis”</a:t>
            </a: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12946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31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Acromio-clavicular Joint Dislocations</a:t>
            </a:r>
            <a:endParaRPr lang="en-AU" sz="4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Calcific Tendonitis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533400" y="2057400"/>
            <a:ext cx="79248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Body mounts a sudden unprovoked merciless attack on the innocent calcium!!!!</a:t>
            </a:r>
          </a:p>
          <a:p>
            <a:pPr algn="ctr"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Marked inflammation with severe pain 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Calcific Tendonitis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533400" y="2057400"/>
            <a:ext cx="7924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“was fine last night but woke this morning in agony!”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“I thought I was having a heart attack”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“I nearly called the ambulance”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“I can’t move my shoulder at all”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Calcific Tendonitis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609600" y="1717675"/>
            <a:ext cx="7924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typical history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marked pain, tenderness, can’t move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(exclude trauma and infection)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X-rays – especially AP in neutral, internal,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and external rotation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Calcific Tendonitis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09600" y="1717675"/>
            <a:ext cx="7924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analgesia eg. NSAID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</a:t>
            </a:r>
            <a:r>
              <a:rPr lang="en-AU" sz="2800" u="sng">
                <a:solidFill>
                  <a:schemeClr val="bg1"/>
                </a:solidFill>
              </a:rPr>
              <a:t>subacromial injection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rarely urgent surgery as it generally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 resolves in a week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surgery to treat recurrent attacks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7924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Chronic bursitis from calcium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066800" y="1752600"/>
            <a:ext cx="70866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Basically ignore the calcium and concentrate on the bursitis.</a:t>
            </a: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Ignore calcium seen on ultrasound and not on x-ray – it will be insignificant</a:t>
            </a: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If you never discover the calcium it doesn’t matter!</a:t>
            </a: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  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219200" y="609600"/>
            <a:ext cx="662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Calcium in the Shoulder</a:t>
            </a: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696200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non- operative treatment for 3 months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refer for surgery if symptoms remain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significant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1371600" y="381000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Subacromial Injection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80772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Principles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- at least 10mls anaesthetic, 1 amp steriod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- 21g needle (NOT smaller)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start posteriorly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go in as far as the needle allows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multiple injections in different spots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ONLY INJECT WHEN MINIMAL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 RESISTANCE NOTED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2b_ligs[1].gif                                                 000DA51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62000"/>
            <a:ext cx="502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Line 3"/>
          <p:cNvSpPr>
            <a:spLocks noChangeShapeType="1"/>
          </p:cNvSpPr>
          <p:nvPr/>
        </p:nvSpPr>
        <p:spPr bwMode="auto">
          <a:xfrm flipH="1" flipV="1">
            <a:off x="5562600" y="1676400"/>
            <a:ext cx="5334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&#10;acrom1[1].jpg                                                  000DA51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510381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Line 3"/>
          <p:cNvSpPr>
            <a:spLocks noChangeShapeType="1"/>
          </p:cNvSpPr>
          <p:nvPr/>
        </p:nvSpPr>
        <p:spPr bwMode="auto">
          <a:xfrm flipH="1" flipV="1">
            <a:off x="4114800" y="1447800"/>
            <a:ext cx="167640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324600" y="3124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6248400" y="32004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POSTERIOR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Subacromial</a:t>
            </a: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Injection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5412" name="Picture 3" descr="exam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002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31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Acromio-clavicular Joint Dislocations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610600" cy="82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u="sng">
                <a:solidFill>
                  <a:schemeClr val="bg1"/>
                </a:solidFill>
              </a:rPr>
              <a:t>Clinical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Direct blow on point of shoulder – fall or sport 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Tenderness and pain over ACJ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Often misdiagnosed as shoulder dislocation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400" u="sng">
                <a:solidFill>
                  <a:schemeClr val="bg1"/>
                </a:solidFill>
              </a:rPr>
              <a:t>Treatment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Refer if bottom of clavicle is above top of acromion (grade 3 or more)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If not treat as for clavicle fracture with sling for comfort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Will be sore for as long as a year!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143000" y="2438400"/>
            <a:ext cx="66246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800">
                <a:solidFill>
                  <a:srgbClr val="FFFF00"/>
                </a:solidFill>
              </a:rPr>
              <a:t>Instability &amp; Labral Tears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Dislocations – Post Reduction Care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838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Sling until comfortable (approx 3 weeks)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Exclude complications 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rotator cuff tear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nerve palsy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fractures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Cuff Tears In Dislocations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838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VERY IMPORTANT!!!!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Common – 40% at age 65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Disastrous if missed – retracts markedly and quickly and becomes irreparable in just a few weeks with significant long term loss of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Cuff Tears In Dislocations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83820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Must examine rotator cuff power after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dislocation – no contraindications to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doing this, easy to do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Urgent MRI if weak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457200" y="990600"/>
            <a:ext cx="7996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‘Terrible Triad’ after dislocations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2057400" y="2209800"/>
            <a:ext cx="43434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Dislocation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Cuff tear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Frozen shoulder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371600" y="1295400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Cuff Tears In Dislocations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066800" y="3048000"/>
            <a:ext cx="73914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Needs urgent repair within a few weeks 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Nerve Injuries In Dislocations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85344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Most commonly axillary (deltoid weakness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 and lateral shoulder numbness)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Rest of brachial plexus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suprascapular nerve (mimics cuff tear)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hand problems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077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Nerve Injuries In Dislocations</a:t>
            </a:r>
          </a:p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-Treatment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8534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MRI if cuff tests are weak (exclude cuff tear)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Document and observe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EMG after 3 weeks if no improvement</a:t>
            </a: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Dislocations – Investigations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838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X-ray to exclude fractures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No other investigations at this stage 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unless clinically indicated (eg. with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likely cuff tear)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Dislocations – Return to Sport / Work etc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57200" y="274320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When feels comfortable and minimal pain – 3 - 6 weeks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0"/>
            <a:ext cx="617220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246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Dislocations – Should they have surgery after first dislocation?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57200" y="2743200"/>
            <a:ext cx="838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Possibly indicated on purely medical grounds but other factors usually mean it is not done</a:t>
            </a: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(time needed off work, patient doesn’t want it, cost)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7391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Acute Dislocations – What is the chance of re-dislocation?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57200" y="2895600"/>
            <a:ext cx="838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Related to age – younger =high dislocation rate</a:t>
            </a: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Approximately 75% if younger than 20years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7391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Recurrent Dislocations – What are indications for surgery?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219200" y="2895600"/>
            <a:ext cx="6781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Patient has to want surgery and be prepared for rehabilitation and chance of re-dislocation after surgery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1524000" y="5334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Stabilization Surgery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295400" y="1524000"/>
            <a:ext cx="669766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Rehab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6 weeks in sling – NO DRIVING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4 months off heavy work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6 months off sport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Re-dislocation Rate after surgery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5-10% historically but probably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much less now - 2%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371600" y="6858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Dislocations – surgery</a:t>
            </a: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Arthroscopic reconstruction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Highly successful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Open bone grafting (</a:t>
            </a:r>
            <a:r>
              <a:rPr lang="en-AU" sz="3600" u="sng">
                <a:solidFill>
                  <a:schemeClr val="bg1"/>
                </a:solidFill>
              </a:rPr>
              <a:t>Latarjet</a:t>
            </a:r>
            <a:r>
              <a:rPr lang="en-AU" sz="3600">
                <a:solidFill>
                  <a:schemeClr val="bg1"/>
                </a:solidFill>
              </a:rPr>
              <a:t>) for -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Large bony lesions (‘bony Bankart’)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Revisions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IMG_0340.JPG                                                   000901E5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Bony Bankart Lesions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Arthroscopic or open </a:t>
            </a:r>
            <a:r>
              <a:rPr lang="en-AU" sz="3600" i="1">
                <a:solidFill>
                  <a:schemeClr val="bg1"/>
                </a:solidFill>
              </a:rPr>
              <a:t>soft tissue </a:t>
            </a:r>
            <a:r>
              <a:rPr lang="en-AU" sz="3600">
                <a:solidFill>
                  <a:schemeClr val="bg1"/>
                </a:solidFill>
              </a:rPr>
              <a:t>procedures </a:t>
            </a:r>
            <a:r>
              <a:rPr lang="en-AU" sz="3600" u="sng">
                <a:solidFill>
                  <a:schemeClr val="bg1"/>
                </a:solidFill>
              </a:rPr>
              <a:t>FAIL</a:t>
            </a:r>
            <a:r>
              <a:rPr lang="en-AU" sz="3600">
                <a:solidFill>
                  <a:schemeClr val="bg1"/>
                </a:solidFill>
              </a:rPr>
              <a:t> with significant bony Bankart lesions (&gt;20% of glenoid diameter)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Probably the major reason for failures now and in the 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IMG_1546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1447800" y="762000"/>
            <a:ext cx="66246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Dislocations – Investigations  for referral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0600" y="2667000"/>
            <a:ext cx="76962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Shoulder x-rays</a:t>
            </a:r>
          </a:p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All patients considering stabilization surgery need a CT scan to exclude a bony Bankart lesion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Labral Tears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57200" y="2133600"/>
            <a:ext cx="83820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Result in:-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3200">
                <a:solidFill>
                  <a:schemeClr val="bg1"/>
                </a:solidFill>
              </a:rPr>
              <a:t>Subtle instability with secondary bursitis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Pain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IMG_1300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85800"/>
            <a:ext cx="6705600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p_scanDS_6111919462853.jpg                                    0002834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55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838200" y="609600"/>
            <a:ext cx="27432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LABRUM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1371600"/>
            <a:ext cx="1752600" cy="1295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p_scanDS_6111919462853.jpg                                    0002834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55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Box 2"/>
          <p:cNvSpPr txBox="1">
            <a:spLocks noChangeArrowheads="1"/>
          </p:cNvSpPr>
          <p:nvPr/>
        </p:nvSpPr>
        <p:spPr bwMode="auto">
          <a:xfrm>
            <a:off x="838200" y="609600"/>
            <a:ext cx="27432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Bankart Lesion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1371600"/>
            <a:ext cx="2590800" cy="2514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Block Arc 5"/>
          <p:cNvSpPr/>
          <p:nvPr/>
        </p:nvSpPr>
        <p:spPr>
          <a:xfrm rot="7084760">
            <a:off x="4294981" y="3444082"/>
            <a:ext cx="1189037" cy="774700"/>
          </a:xfrm>
          <a:prstGeom prst="blockArc">
            <a:avLst>
              <a:gd name="adj1" fmla="val 12225535"/>
              <a:gd name="adj2" fmla="val 0"/>
              <a:gd name="adj3" fmla="val 11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p_scanDS_6111919462853.jpg                                    0002834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55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TextBox 2"/>
          <p:cNvSpPr txBox="1">
            <a:spLocks noChangeArrowheads="1"/>
          </p:cNvSpPr>
          <p:nvPr/>
        </p:nvSpPr>
        <p:spPr bwMode="auto">
          <a:xfrm>
            <a:off x="838200" y="609600"/>
            <a:ext cx="2743200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SLAP Tear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1371600"/>
            <a:ext cx="1828800" cy="762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Block Arc 5"/>
          <p:cNvSpPr/>
          <p:nvPr/>
        </p:nvSpPr>
        <p:spPr>
          <a:xfrm rot="1543056">
            <a:off x="4197350" y="2255838"/>
            <a:ext cx="1143000" cy="990600"/>
          </a:xfrm>
          <a:prstGeom prst="blockArc">
            <a:avLst>
              <a:gd name="adj1" fmla="val 10800000"/>
              <a:gd name="adj2" fmla="val 0"/>
              <a:gd name="adj3" fmla="val 11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838200" y="10668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SLAP tears</a:t>
            </a: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57200" y="2590800"/>
            <a:ext cx="838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 u="sng">
                <a:solidFill>
                  <a:schemeClr val="bg1"/>
                </a:solidFill>
              </a:rPr>
              <a:t>S</a:t>
            </a:r>
            <a:r>
              <a:rPr lang="en-AU" sz="3600">
                <a:solidFill>
                  <a:schemeClr val="bg1"/>
                </a:solidFill>
              </a:rPr>
              <a:t>uperior </a:t>
            </a:r>
            <a:r>
              <a:rPr lang="en-AU" sz="3600" u="sng">
                <a:solidFill>
                  <a:schemeClr val="bg1"/>
                </a:solidFill>
              </a:rPr>
              <a:t>L</a:t>
            </a:r>
            <a:r>
              <a:rPr lang="en-AU" sz="3600">
                <a:solidFill>
                  <a:schemeClr val="bg1"/>
                </a:solidFill>
              </a:rPr>
              <a:t>abrum  which goes from </a:t>
            </a:r>
            <a:r>
              <a:rPr lang="en-AU" sz="3600" u="sng">
                <a:solidFill>
                  <a:schemeClr val="bg1"/>
                </a:solidFill>
              </a:rPr>
              <a:t>A</a:t>
            </a:r>
            <a:r>
              <a:rPr lang="en-AU" sz="3600">
                <a:solidFill>
                  <a:schemeClr val="bg1"/>
                </a:solidFill>
              </a:rPr>
              <a:t>nterior to </a:t>
            </a:r>
            <a:r>
              <a:rPr lang="en-AU" sz="3600" u="sng">
                <a:solidFill>
                  <a:schemeClr val="bg1"/>
                </a:solidFill>
              </a:rPr>
              <a:t>P</a:t>
            </a:r>
            <a:r>
              <a:rPr lang="en-AU" sz="3600">
                <a:solidFill>
                  <a:schemeClr val="bg1"/>
                </a:solidFill>
              </a:rPr>
              <a:t>osterior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IMG_0739.JPG                                                   000A0EBC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2895600" y="533400"/>
            <a:ext cx="419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SLAP TEAR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2895600" y="533400"/>
            <a:ext cx="419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Labral TEAR</a:t>
            </a:r>
          </a:p>
        </p:txBody>
      </p:sp>
      <p:pic>
        <p:nvPicPr>
          <p:cNvPr id="173059" name="Picture 4" descr="IMG_0737.JPG                                                   000A0EBC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Symptoms of labral injuries (subtle instability / SLAP)</a:t>
            </a:r>
            <a:endParaRPr lang="en-US" smtClean="0"/>
          </a:p>
        </p:txBody>
      </p:sp>
      <p:sp>
        <p:nvSpPr>
          <p:cNvPr id="174083" name="Rectangle 4"/>
          <p:cNvSpPr>
            <a:spLocks noChangeArrowheads="1"/>
          </p:cNvSpPr>
          <p:nvPr/>
        </p:nvSpPr>
        <p:spPr bwMode="auto">
          <a:xfrm>
            <a:off x="762000" y="2133600"/>
            <a:ext cx="807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>
                <a:solidFill>
                  <a:schemeClr val="bg1"/>
                </a:solidFill>
              </a:rPr>
              <a:t>Young patients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History of definite injury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Sharp catching pain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Shoulder just “not right”</a:t>
            </a:r>
          </a:p>
          <a:p>
            <a:r>
              <a:rPr lang="en-US" sz="3600">
                <a:solidFill>
                  <a:schemeClr val="bg1"/>
                </a:solidFill>
              </a:rPr>
              <a:t>Aching pain due to secondary bursitis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Signs of labral injuries (subtle instability / SLAP)</a:t>
            </a:r>
            <a:endParaRPr lang="en-US" smtClean="0"/>
          </a:p>
        </p:txBody>
      </p:sp>
      <p:sp>
        <p:nvSpPr>
          <p:cNvPr id="175107" name="Rectangle 4"/>
          <p:cNvSpPr>
            <a:spLocks noChangeArrowheads="1"/>
          </p:cNvSpPr>
          <p:nvPr/>
        </p:nvSpPr>
        <p:spPr bwMode="auto">
          <a:xfrm>
            <a:off x="762000" y="22098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762000" y="3276600"/>
            <a:ext cx="838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Apprehension test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Apprehension Testing</a:t>
            </a:r>
            <a:endParaRPr lang="en-US" smtClean="0"/>
          </a:p>
        </p:txBody>
      </p:sp>
      <p:sp>
        <p:nvSpPr>
          <p:cNvPr id="176131" name="Rectangle 4"/>
          <p:cNvSpPr>
            <a:spLocks noChangeArrowheads="1"/>
          </p:cNvSpPr>
          <p:nvPr/>
        </p:nvSpPr>
        <p:spPr bwMode="auto">
          <a:xfrm>
            <a:off x="762000" y="22098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382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Very good for anterior instability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Patients shoulder placed in </a:t>
            </a:r>
            <a:r>
              <a:rPr lang="en-AU" sz="3600" u="sng">
                <a:solidFill>
                  <a:schemeClr val="bg1"/>
                </a:solidFill>
              </a:rPr>
              <a:t>abduction </a:t>
            </a:r>
            <a:r>
              <a:rPr lang="en-AU" sz="3600">
                <a:solidFill>
                  <a:schemeClr val="bg1"/>
                </a:solidFill>
              </a:rPr>
              <a:t>and </a:t>
            </a:r>
            <a:r>
              <a:rPr lang="en-AU" sz="3600" u="sng">
                <a:solidFill>
                  <a:schemeClr val="bg1"/>
                </a:solidFill>
              </a:rPr>
              <a:t>external rotation</a:t>
            </a:r>
            <a:r>
              <a:rPr lang="en-AU" sz="3600">
                <a:solidFill>
                  <a:schemeClr val="bg1"/>
                </a:solidFill>
              </a:rPr>
              <a:t> (‘ABER”)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Reproduces symptoms in that position 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Symptoms made better by posteriorly directed force and worse when that force is stopped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685800"/>
            <a:ext cx="591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Labral Tears (including SLAP tears) - treatment</a:t>
            </a:r>
            <a:endParaRPr lang="en-US" smtClean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7772400" cy="28956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Arthroscopic repair or debribement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Investigations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533400" y="2362200"/>
            <a:ext cx="8229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X-rays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MR Arthrogram (MRI not good enough)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CT scan for bony Bankart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Multidirectional Instability</a:t>
            </a:r>
            <a:endParaRPr lang="en-US" smtClean="0"/>
          </a:p>
        </p:txBody>
      </p:sp>
      <p:sp>
        <p:nvSpPr>
          <p:cNvPr id="179203" name="Rectangle 4"/>
          <p:cNvSpPr>
            <a:spLocks noChangeArrowheads="1"/>
          </p:cNvSpPr>
          <p:nvPr/>
        </p:nvSpPr>
        <p:spPr bwMode="auto">
          <a:xfrm>
            <a:off x="762000" y="220980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382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Present with recurrent shoulder dislocations or subluxations with minimal trauma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Caused by congenital capsule laxity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Young girls especially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Both shoulders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Don’t do well with surgery!</a:t>
            </a:r>
            <a:endParaRPr lang="en-AU" sz="20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Posterior Shoulder Dislocations</a:t>
            </a:r>
            <a:endParaRPr lang="en-US" sz="360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057400"/>
            <a:ext cx="7772400" cy="28956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Uncommon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Very easily missed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Difficult to see on xray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Look for significant pain after trauma</a:t>
            </a:r>
          </a:p>
          <a:p>
            <a:pPr algn="l" eaLnBrk="1" hangingPunct="1"/>
            <a:r>
              <a:rPr lang="en-US" sz="3600" u="sng" smtClean="0">
                <a:solidFill>
                  <a:schemeClr val="bg1"/>
                </a:solidFill>
              </a:rPr>
              <a:t>Hallmark is loss of external rotation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8125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6167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Posterior Shoulder Dislocation</a:t>
            </a:r>
            <a:endParaRPr lang="en-US" sz="36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9851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Posterior Shoulder Dislocations</a:t>
            </a:r>
            <a:endParaRPr lang="en-US" sz="3600" smtClean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057400"/>
            <a:ext cx="7772400" cy="28956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Investigations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X-ray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CT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Refer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1219200" y="7620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533400" y="2057400"/>
            <a:ext cx="8229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Not very common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Often minimal symptoms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Main feature is that when present and symptomatic usually misdiagnosed as cuff tear!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1219200" y="7620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 - Clinical</a:t>
            </a: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457200" y="2590800"/>
            <a:ext cx="8153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Presents like osteoarthritis elsewhere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Pain – aching, worse with use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Stiffness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219200" y="7620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 - Diagnosis</a:t>
            </a:r>
          </a:p>
        </p:txBody>
      </p:sp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457200" y="2590800"/>
            <a:ext cx="81534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Stiffness in older patient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X-ray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look for loss of joint space,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	and humeral osteophytes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Proximal Humerus Fractures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62000" y="1828800"/>
            <a:ext cx="81534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Ensure AP and lateral xrays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Refer if any displacement!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Collar and cuff for 4 – 6 weeks if non-operative treatment planned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Needs regular xrays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 - Treatment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8153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Similar to osteoarthritis elsewhere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Analgesics including glucosamine 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	NSAID, and paracetamol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Activity modification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Try physio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 - Surgery</a:t>
            </a:r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81534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Arthroscopic debridement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variable results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used in younger patients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Joint replacement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04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1143000" y="914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Osteoarthritis – When to Refer</a:t>
            </a: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914400" y="3124200"/>
            <a:ext cx="7391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When ready for joint replacement!</a:t>
            </a: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Examination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5438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Range of PASSIVE motion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Bursitis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Rotator cuff strength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Acromioclavicular joint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Instability / Labral tears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Examination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543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Range of PASSIVE motion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Glenohumeral abduction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External rotation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Internal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Passive Range of Motion – </a:t>
            </a:r>
            <a:r>
              <a:rPr lang="en-US" sz="40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Glenohumeral</a:t>
            </a: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Abduction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564" name="Picture 3" descr="exam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5570538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Passive Range of Motion – External Rotation</a:t>
            </a:r>
            <a:endParaRPr lang="en-US" sz="4400" kern="0" dirty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5588" name="Picture 3" descr="exam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65865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6611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Range of Motion – Internal Rotation</a:t>
            </a:r>
            <a:endParaRPr lang="en-US" sz="440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6612" name="Picture 3" descr="exam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60452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09600"/>
            <a:ext cx="43180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Examination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543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Bursitis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Greater tuberosity tenderness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Impingement sign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8659" name="Picture 2" descr="exam 1.jpg"/>
          <p:cNvPicPr>
            <a:picLocks noChangeAspect="1"/>
          </p:cNvPicPr>
          <p:nvPr/>
        </p:nvPicPr>
        <p:blipFill>
          <a:blip r:embed="rId2"/>
          <a:srcRect l="27574" t="14706" r="18199" b="26471"/>
          <a:stretch>
            <a:fillRect/>
          </a:stretch>
        </p:blipFill>
        <p:spPr bwMode="auto">
          <a:xfrm>
            <a:off x="1600200" y="1519238"/>
            <a:ext cx="612298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Bursitis – Greater </a:t>
            </a:r>
            <a:r>
              <a:rPr lang="en-US" sz="32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Tuberosity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Tenderness</a:t>
            </a:r>
            <a:endParaRPr lang="en-US" sz="36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9683" name="Picture 2" descr="exam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Bursitis – Impingement Sign</a:t>
            </a:r>
            <a:endParaRPr lang="en-US" sz="36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Circular Arrow 5"/>
          <p:cNvSpPr/>
          <p:nvPr/>
        </p:nvSpPr>
        <p:spPr>
          <a:xfrm>
            <a:off x="6400800" y="2438400"/>
            <a:ext cx="16002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639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Examination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543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Rotator cuff strength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Supraspinatus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Abduction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Infraspinatus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External rotation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Subscapularis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Internal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1731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Rotator Cuff Strength – Supraspinatus</a:t>
            </a:r>
          </a:p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Test – Abduction Power</a:t>
            </a:r>
            <a:endParaRPr lang="en-US" sz="400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1732" name="Picture 3" descr="exam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65865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Rotator Cuff Strength – </a:t>
            </a:r>
            <a:r>
              <a:rPr lang="en-US" sz="36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Infraspinatus</a:t>
            </a:r>
            <a:endParaRPr lang="en-US" sz="3600" kern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Test - External Rotation Power</a:t>
            </a:r>
            <a:endParaRPr lang="en-US" sz="40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2756" name="Picture 3" descr="exam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3779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Rotator Cuff Strength – Subscapularis</a:t>
            </a:r>
          </a:p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Test - Internal Rotation Power</a:t>
            </a:r>
            <a:endParaRPr lang="en-US" sz="400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3780" name="Picture 3" descr="exam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Shoulder Examination</a:t>
            </a: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543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Acromioclaicular joint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Tenderness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Pull apart test</a:t>
            </a:r>
          </a:p>
          <a:p>
            <a:pPr lvl="2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Extension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 Joint - Tenderness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5828" name="Picture 3" descr="exam8.jpg"/>
          <p:cNvPicPr>
            <a:picLocks noChangeAspect="1"/>
          </p:cNvPicPr>
          <p:nvPr/>
        </p:nvPicPr>
        <p:blipFill>
          <a:blip r:embed="rId2"/>
          <a:srcRect l="33089" t="30882" r="32536" b="26471"/>
          <a:stretch>
            <a:fillRect/>
          </a:stretch>
        </p:blipFill>
        <p:spPr bwMode="auto">
          <a:xfrm>
            <a:off x="1828800" y="1524000"/>
            <a:ext cx="541972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 Joint – Pull Apart Test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6852" name="Picture 3" descr="exam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49413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09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5800"/>
            <a:ext cx="67056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 Joint – Extension Test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7876" name="Picture 3" descr="exam7.jpg"/>
          <p:cNvPicPr>
            <a:picLocks noChangeAspect="1"/>
          </p:cNvPicPr>
          <p:nvPr/>
        </p:nvPicPr>
        <p:blipFill>
          <a:blip r:embed="rId2"/>
          <a:srcRect l="14339"/>
          <a:stretch>
            <a:fillRect/>
          </a:stretch>
        </p:blipFill>
        <p:spPr bwMode="auto">
          <a:xfrm>
            <a:off x="1676400" y="1600200"/>
            <a:ext cx="57150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Instability / Labral tears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762000" y="1371600"/>
            <a:ext cx="75438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Anterior instability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Abduction and external rotation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apprehension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relocation </a:t>
            </a:r>
          </a:p>
          <a:p>
            <a:pPr lvl="2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Anterior Instability - Apprehension Test</a:t>
            </a:r>
            <a:endParaRPr lang="en-US" sz="40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9924" name="Picture 3" descr="exam12.jpg"/>
          <p:cNvPicPr>
            <a:picLocks noChangeAspect="1"/>
          </p:cNvPicPr>
          <p:nvPr/>
        </p:nvPicPr>
        <p:blipFill>
          <a:blip r:embed="rId2"/>
          <a:srcRect l="22060" t="3676" b="11765"/>
          <a:stretch>
            <a:fillRect/>
          </a:stretch>
        </p:blipFill>
        <p:spPr bwMode="auto">
          <a:xfrm>
            <a:off x="1676400" y="1676400"/>
            <a:ext cx="59436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0947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Anterior Instability – Relocation Test</a:t>
            </a:r>
            <a:endParaRPr lang="en-US" sz="440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0948" name="Picture 3" descr="exam13.jpg"/>
          <p:cNvPicPr>
            <a:picLocks noChangeAspect="1"/>
          </p:cNvPicPr>
          <p:nvPr/>
        </p:nvPicPr>
        <p:blipFill>
          <a:blip r:embed="rId2"/>
          <a:srcRect l="24265" r="12132" b="13235"/>
          <a:stretch>
            <a:fillRect/>
          </a:stretch>
        </p:blipFill>
        <p:spPr bwMode="auto">
          <a:xfrm>
            <a:off x="2133600" y="1600200"/>
            <a:ext cx="4953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30 Second Shoulder Examination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609600" y="1524000"/>
            <a:ext cx="8077200" cy="658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Active elevation above head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Range of external rotation (both sides)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Impingement sign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Supraspinatus power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ACJ tenderness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Apprehension in abduction &amp; external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	rotation (ideally lying down)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</a:t>
            </a: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2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19600" y="990600"/>
            <a:ext cx="18288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14019" name="Picture 2" descr="exam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Bursitis – Impingement Sign</a:t>
            </a:r>
            <a:endParaRPr lang="en-US" sz="36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Circular Arrow 5"/>
          <p:cNvSpPr/>
          <p:nvPr/>
        </p:nvSpPr>
        <p:spPr>
          <a:xfrm>
            <a:off x="6400800" y="2438400"/>
            <a:ext cx="16002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639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043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Rotator Cuff Strength – Supraspinatus</a:t>
            </a:r>
          </a:p>
          <a:p>
            <a:pPr algn="ctr"/>
            <a:r>
              <a:rPr lang="en-US" sz="360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Test – Abduction Power</a:t>
            </a:r>
            <a:endParaRPr lang="en-US" sz="400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044" name="Picture 3" descr="exam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65865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 Joint - Tenderness</a:t>
            </a:r>
            <a:endParaRPr lang="en-US" sz="44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6068" name="Picture 3" descr="exam8.jpg"/>
          <p:cNvPicPr>
            <a:picLocks noChangeAspect="1"/>
          </p:cNvPicPr>
          <p:nvPr/>
        </p:nvPicPr>
        <p:blipFill>
          <a:blip r:embed="rId2"/>
          <a:srcRect l="33089" t="30882" r="32536" b="26471"/>
          <a:stretch>
            <a:fillRect/>
          </a:stretch>
        </p:blipFill>
        <p:spPr bwMode="auto">
          <a:xfrm>
            <a:off x="1828800" y="1524000"/>
            <a:ext cx="541972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Anterior Instability - Apprehension Test</a:t>
            </a:r>
            <a:endParaRPr lang="en-US" sz="4000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7092" name="Picture 3" descr="exam12.jpg"/>
          <p:cNvPicPr>
            <a:picLocks noChangeAspect="1"/>
          </p:cNvPicPr>
          <p:nvPr/>
        </p:nvPicPr>
        <p:blipFill>
          <a:blip r:embed="rId2"/>
          <a:srcRect l="22060" t="3676" b="11765"/>
          <a:stretch>
            <a:fillRect/>
          </a:stretch>
        </p:blipFill>
        <p:spPr bwMode="auto">
          <a:xfrm>
            <a:off x="1676400" y="1676400"/>
            <a:ext cx="59436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609600"/>
            <a:ext cx="4800600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Loss of Active Elevation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116" name="Rectangle 5"/>
          <p:cNvSpPr>
            <a:spLocks noChangeArrowheads="1"/>
          </p:cNvSpPr>
          <p:nvPr/>
        </p:nvSpPr>
        <p:spPr bwMode="auto">
          <a:xfrm>
            <a:off x="3124200" y="1371600"/>
            <a:ext cx="25908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8117" name="Rectangle 6"/>
          <p:cNvSpPr>
            <a:spLocks noChangeArrowheads="1"/>
          </p:cNvSpPr>
          <p:nvPr/>
        </p:nvSpPr>
        <p:spPr bwMode="auto">
          <a:xfrm>
            <a:off x="5410200" y="2895600"/>
            <a:ext cx="25908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8118" name="Rectangle 7"/>
          <p:cNvSpPr>
            <a:spLocks noChangeArrowheads="1"/>
          </p:cNvSpPr>
          <p:nvPr/>
        </p:nvSpPr>
        <p:spPr bwMode="auto">
          <a:xfrm>
            <a:off x="762000" y="4495800"/>
            <a:ext cx="25908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8119" name="Text Box 8"/>
          <p:cNvSpPr txBox="1">
            <a:spLocks noChangeArrowheads="1"/>
          </p:cNvSpPr>
          <p:nvPr/>
        </p:nvSpPr>
        <p:spPr bwMode="auto">
          <a:xfrm>
            <a:off x="3581400" y="1676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Passive OK?</a:t>
            </a:r>
          </a:p>
        </p:txBody>
      </p:sp>
      <p:sp>
        <p:nvSpPr>
          <p:cNvPr id="218120" name="Text Box 11"/>
          <p:cNvSpPr txBox="1">
            <a:spLocks noChangeArrowheads="1"/>
          </p:cNvSpPr>
          <p:nvPr/>
        </p:nvSpPr>
        <p:spPr bwMode="auto">
          <a:xfrm>
            <a:off x="1219200" y="46482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Large Cuff Tear</a:t>
            </a:r>
          </a:p>
        </p:txBody>
      </p:sp>
      <p:sp>
        <p:nvSpPr>
          <p:cNvPr id="218121" name="Text Box 12"/>
          <p:cNvSpPr txBox="1">
            <a:spLocks noChangeArrowheads="1"/>
          </p:cNvSpPr>
          <p:nvPr/>
        </p:nvSpPr>
        <p:spPr bwMode="auto">
          <a:xfrm>
            <a:off x="5486400" y="32004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X-ray shows OA?</a:t>
            </a:r>
          </a:p>
        </p:txBody>
      </p:sp>
      <p:sp>
        <p:nvSpPr>
          <p:cNvPr id="218122" name="Rectangle 13"/>
          <p:cNvSpPr>
            <a:spLocks noChangeArrowheads="1"/>
          </p:cNvSpPr>
          <p:nvPr/>
        </p:nvSpPr>
        <p:spPr bwMode="auto">
          <a:xfrm>
            <a:off x="4191000" y="4953000"/>
            <a:ext cx="13716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3" name="Rectangle 14"/>
          <p:cNvSpPr>
            <a:spLocks noChangeArrowheads="1"/>
          </p:cNvSpPr>
          <p:nvPr/>
        </p:nvSpPr>
        <p:spPr bwMode="auto">
          <a:xfrm>
            <a:off x="6324600" y="4953000"/>
            <a:ext cx="25908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4" name="Text Box 15"/>
          <p:cNvSpPr txBox="1">
            <a:spLocks noChangeArrowheads="1"/>
          </p:cNvSpPr>
          <p:nvPr/>
        </p:nvSpPr>
        <p:spPr bwMode="auto">
          <a:xfrm>
            <a:off x="4038600" y="51816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OA</a:t>
            </a:r>
          </a:p>
        </p:txBody>
      </p:sp>
      <p:sp>
        <p:nvSpPr>
          <p:cNvPr id="218125" name="Text Box 16"/>
          <p:cNvSpPr txBox="1">
            <a:spLocks noChangeArrowheads="1"/>
          </p:cNvSpPr>
          <p:nvPr/>
        </p:nvSpPr>
        <p:spPr bwMode="auto">
          <a:xfrm>
            <a:off x="6400800" y="51054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Frozen shoulder</a:t>
            </a:r>
          </a:p>
        </p:txBody>
      </p:sp>
      <p:sp>
        <p:nvSpPr>
          <p:cNvPr id="218126" name="Line 17"/>
          <p:cNvSpPr>
            <a:spLocks noChangeShapeType="1"/>
          </p:cNvSpPr>
          <p:nvPr/>
        </p:nvSpPr>
        <p:spPr bwMode="auto">
          <a:xfrm flipH="1">
            <a:off x="2209800" y="2514600"/>
            <a:ext cx="19050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7" name="Line 18"/>
          <p:cNvSpPr>
            <a:spLocks noChangeShapeType="1"/>
          </p:cNvSpPr>
          <p:nvPr/>
        </p:nvSpPr>
        <p:spPr bwMode="auto">
          <a:xfrm>
            <a:off x="4572000" y="2514600"/>
            <a:ext cx="2057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8" name="Line 19"/>
          <p:cNvSpPr>
            <a:spLocks noChangeShapeType="1"/>
          </p:cNvSpPr>
          <p:nvPr/>
        </p:nvSpPr>
        <p:spPr bwMode="auto">
          <a:xfrm>
            <a:off x="6934200" y="4038600"/>
            <a:ext cx="762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9" name="Line 20"/>
          <p:cNvSpPr>
            <a:spLocks noChangeShapeType="1"/>
          </p:cNvSpPr>
          <p:nvPr/>
        </p:nvSpPr>
        <p:spPr bwMode="auto">
          <a:xfrm flipH="1">
            <a:off x="4953000" y="4038600"/>
            <a:ext cx="1524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0" name="Text Box 21"/>
          <p:cNvSpPr txBox="1">
            <a:spLocks noChangeArrowheads="1"/>
          </p:cNvSpPr>
          <p:nvPr/>
        </p:nvSpPr>
        <p:spPr bwMode="auto">
          <a:xfrm>
            <a:off x="1828800" y="2971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Yes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8131" name="Text Box 22"/>
          <p:cNvSpPr txBox="1">
            <a:spLocks noChangeArrowheads="1"/>
          </p:cNvSpPr>
          <p:nvPr/>
        </p:nvSpPr>
        <p:spPr bwMode="auto">
          <a:xfrm>
            <a:off x="4572000" y="4114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Yes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8132" name="Text Box 23"/>
          <p:cNvSpPr txBox="1">
            <a:spLocks noChangeArrowheads="1"/>
          </p:cNvSpPr>
          <p:nvPr/>
        </p:nvSpPr>
        <p:spPr bwMode="auto">
          <a:xfrm>
            <a:off x="5257800" y="2286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No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8133" name="Text Box 24"/>
          <p:cNvSpPr txBox="1">
            <a:spLocks noChangeArrowheads="1"/>
          </p:cNvSpPr>
          <p:nvPr/>
        </p:nvSpPr>
        <p:spPr bwMode="auto">
          <a:xfrm>
            <a:off x="6705600" y="4114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No</a:t>
            </a: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Diagnoses Not to Miss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7543800" cy="787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Large rotator cuff tears after trauma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Posterior dislocations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Displaced greater tuberosity fractures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Distal clavicle fractures</a:t>
            </a:r>
          </a:p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Frozen shoulder</a:t>
            </a:r>
          </a:p>
          <a:p>
            <a:pPr>
              <a:spcBef>
                <a:spcPct val="50000"/>
              </a:spcBef>
            </a:pPr>
            <a:endParaRPr lang="en-US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Diagnosis Related to Age</a:t>
            </a:r>
          </a:p>
        </p:txBody>
      </p:sp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8305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First Third of Life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Overuse problems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Instability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ACJ problems (osteolysis)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Calcific tendonopathy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Diagnosis Related to Age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8305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Second Third of Life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Overuse problems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Chronic Bursitis </a:t>
            </a:r>
            <a:r>
              <a:rPr lang="en-AU" sz="3600">
                <a:solidFill>
                  <a:schemeClr val="bg1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AU" sz="3600">
                <a:solidFill>
                  <a:schemeClr val="bg1"/>
                </a:solidFill>
              </a:rPr>
              <a:t> Small cuff tears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Frozen shoulder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Calcific tendonopathy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Diagnosis Related to Age</a:t>
            </a:r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830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Last Third of Life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Small cuff tears </a:t>
            </a:r>
            <a:r>
              <a:rPr lang="en-AU" sz="3600">
                <a:solidFill>
                  <a:schemeClr val="bg1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AU" sz="3600">
                <a:solidFill>
                  <a:schemeClr val="bg1"/>
                </a:solidFill>
              </a:rPr>
              <a:t> Large cuff tears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Osteoarthritis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Rehabilitation and Return to work plan</a:t>
            </a: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0772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Ask :- Was something repaired?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FF"/>
                </a:solidFill>
              </a:rPr>
              <a:t>	</a:t>
            </a:r>
            <a:r>
              <a:rPr lang="en-AU" sz="2400">
                <a:solidFill>
                  <a:srgbClr val="FFFFFF"/>
                </a:solidFill>
              </a:rPr>
              <a:t>NO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arthroscopic subacromial decompression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ACJ excision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frozen shoulder release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YES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rotator cuff repair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stabilization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rgbClr val="FFFFFF"/>
                </a:solidFill>
              </a:rPr>
              <a:t>		- joint replacement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838200"/>
            <a:ext cx="8686800" cy="4648200"/>
          </a:xfrm>
        </p:spPr>
        <p:txBody>
          <a:bodyPr/>
          <a:lstStyle/>
          <a:p>
            <a:pPr algn="l" eaLnBrk="1" hangingPunct="1"/>
            <a:r>
              <a:rPr lang="en-US" sz="4000" u="sng" smtClean="0">
                <a:solidFill>
                  <a:schemeClr val="bg1"/>
                </a:solidFill>
              </a:rPr>
              <a:t>No repair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</a:t>
            </a:r>
            <a:r>
              <a:rPr lang="en-US" sz="3600" smtClean="0">
                <a:solidFill>
                  <a:schemeClr val="bg1"/>
                </a:solidFill>
              </a:rPr>
              <a:t>- sling for comfort, allow full use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resume normal activities when able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don’t overdo it!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off one month, desk duties one 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month, light duties one month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(‘1,1,1 rule’)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04800"/>
            <a:ext cx="8686800" cy="6096000"/>
          </a:xfrm>
        </p:spPr>
        <p:txBody>
          <a:bodyPr/>
          <a:lstStyle/>
          <a:p>
            <a:pPr algn="l" eaLnBrk="1" hangingPunct="1"/>
            <a:r>
              <a:rPr lang="en-US" sz="4000" u="sng" smtClean="0">
                <a:solidFill>
                  <a:schemeClr val="bg1"/>
                </a:solidFill>
              </a:rPr>
              <a:t>Repair</a:t>
            </a:r>
          </a:p>
          <a:p>
            <a:pPr lvl="1" algn="l" eaLnBrk="1" hangingPunct="1"/>
            <a:endParaRPr lang="en-US" sz="2400" smtClean="0">
              <a:solidFill>
                <a:schemeClr val="bg1"/>
              </a:solidFill>
            </a:endParaRPr>
          </a:p>
          <a:p>
            <a:pPr lvl="1" algn="l" eaLnBrk="1" hangingPunct="1"/>
            <a:r>
              <a:rPr lang="en-US" sz="2400" smtClean="0">
                <a:solidFill>
                  <a:schemeClr val="bg1"/>
                </a:solidFill>
              </a:rPr>
              <a:t>Sling on for 6 weeks - can’t use shoulder at all</a:t>
            </a:r>
          </a:p>
          <a:p>
            <a:pPr lvl="1" algn="l" eaLnBrk="1" hangingPunct="1"/>
            <a:endParaRPr lang="en-US" sz="2400" smtClean="0">
              <a:solidFill>
                <a:schemeClr val="bg1"/>
              </a:solidFill>
            </a:endParaRPr>
          </a:p>
          <a:p>
            <a:pPr lvl="1" algn="l" eaLnBrk="1" hangingPunct="1"/>
            <a:r>
              <a:rPr lang="en-US" sz="2400" smtClean="0">
                <a:solidFill>
                  <a:schemeClr val="bg1"/>
                </a:solidFill>
              </a:rPr>
              <a:t>Allow hand, wrist and elbow movement</a:t>
            </a:r>
          </a:p>
          <a:p>
            <a:pPr lvl="1" algn="l" eaLnBrk="1" hangingPunct="1"/>
            <a:endParaRPr lang="en-US" sz="2400" smtClean="0">
              <a:solidFill>
                <a:schemeClr val="bg1"/>
              </a:solidFill>
            </a:endParaRPr>
          </a:p>
          <a:p>
            <a:pPr lvl="1" algn="l" eaLnBrk="1" hangingPunct="1"/>
            <a:r>
              <a:rPr lang="en-US" sz="2400" smtClean="0">
                <a:solidFill>
                  <a:schemeClr val="bg1"/>
                </a:solidFill>
              </a:rPr>
              <a:t>After 6 weeks come out of the sling and can use for gentle day to day activities</a:t>
            </a:r>
          </a:p>
          <a:p>
            <a:pPr lvl="1" algn="l" eaLnBrk="1" hangingPunct="1"/>
            <a:endParaRPr lang="en-US" sz="2400" smtClean="0">
              <a:solidFill>
                <a:schemeClr val="bg1"/>
              </a:solidFill>
            </a:endParaRPr>
          </a:p>
          <a:p>
            <a:pPr lvl="1" algn="l" eaLnBrk="1" hangingPunct="1"/>
            <a:r>
              <a:rPr lang="en-US" sz="2400" smtClean="0">
                <a:solidFill>
                  <a:schemeClr val="bg1"/>
                </a:solidFill>
              </a:rPr>
              <a:t>Off work two months, desk duties one month, light duties below shoulder one month, light duties above shoulder one month (‘2,1,1,1 rule’)</a:t>
            </a:r>
          </a:p>
          <a:p>
            <a:pPr algn="l"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1143000" y="3810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IF Repair Has Been Done and Needs 6 Weeks in Sling</a:t>
            </a: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57200" y="2241550"/>
            <a:ext cx="8077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May use hand in sling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May lean forward and passively swing arm away from body to wash under axilla and allow some air flow to axilla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Should keep strap around waist in bed at night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Can take waist strap off when awake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IF Repair Has Been Done and Needs 6 Weeks in Sling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80772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Occasionally straighten out elbow to prevent ulna nerve compression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Go very slowly – stiffness will get better, re-tears will not!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  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7234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Clavicle Fractures – Mid-shaft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438400"/>
            <a:ext cx="69627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“Rule of one inch (2.5cm)”</a:t>
            </a: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Treat with watchful neglect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18160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Complications</a:t>
            </a:r>
            <a:endParaRPr lang="en-US" sz="3600" smtClean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219200"/>
            <a:ext cx="7772400" cy="47244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Bruising 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very common – ignore!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Stiffness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very common – ignore!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Infection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very uncommon, refer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no antibiotics if serious infection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Rashes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gently passively abduct arm away from 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body just enough to allow air to axilla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Complications of Surgery</a:t>
            </a:r>
            <a:endParaRPr lang="en-US" sz="3600" smtClean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295400"/>
            <a:ext cx="7772400" cy="53340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Numb little finger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due to ulna nerve compression with 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elbow flexed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treat by allowing arm passively out of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sling and straighten out elbow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Nausea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stop drugs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Pain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look for complications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give adequate analgesia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609600" y="914400"/>
            <a:ext cx="807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Workers Compensation</a:t>
            </a:r>
            <a:endParaRPr lang="en-AU" sz="4400">
              <a:solidFill>
                <a:srgbClr val="FFFF00"/>
              </a:solidFill>
            </a:endParaRP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219200" y="2590800"/>
            <a:ext cx="6962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Work has to be a “significant contributing factor”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What is covered by Workers Compensation?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990600" y="2743200"/>
            <a:ext cx="76962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1/ Definite sudden </a:t>
            </a:r>
            <a:r>
              <a:rPr lang="en-AU" sz="2800" u="sng">
                <a:solidFill>
                  <a:schemeClr val="bg1"/>
                </a:solidFill>
              </a:rPr>
              <a:t>trauma</a:t>
            </a:r>
            <a:r>
              <a:rPr lang="en-AU" sz="2800">
                <a:solidFill>
                  <a:schemeClr val="bg1"/>
                </a:solidFill>
              </a:rPr>
              <a:t> with significant force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2/ Heavy </a:t>
            </a:r>
            <a:r>
              <a:rPr lang="en-AU" sz="2800" u="sng">
                <a:solidFill>
                  <a:schemeClr val="bg1"/>
                </a:solidFill>
              </a:rPr>
              <a:t>manual work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3/ Repetitive work against some resistance</a:t>
            </a:r>
          </a:p>
          <a:p>
            <a:pPr>
              <a:spcBef>
                <a:spcPct val="50000"/>
              </a:spcBef>
            </a:pPr>
            <a:r>
              <a:rPr lang="en-AU" sz="2800" u="sng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What is covered by Workers Compensation?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696277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Injury may have cause “post traumatic bursitis” – sub-acromial bursitis secondary to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Management of Workers Compensation Cases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990600" y="2286000"/>
            <a:ext cx="76200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1/ Correct diagnosis and treatment	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Often initial non-operative 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May or may not need surgery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Management of Workers Compensation Cases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990600" y="2286000"/>
            <a:ext cx="78486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2/ Set endpoint for the effects of the work injury	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Often 4-6 months (More if frozen shoulder)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At the end of this period declare the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 condition “stable and stationary”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Management of Workers Compensation Cases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1143000" y="2743200"/>
            <a:ext cx="76200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3/ When stable and stationary have patient assessed for any permanent impairment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Workers Compensation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– What do I tell patients with pre-existing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	 asymptomatic problems?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914400" y="2590800"/>
            <a:ext cx="6962775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“Your shoulder problem is due to age related degenerative changes</a:t>
            </a:r>
          </a:p>
          <a:p>
            <a:pPr algn="ctr">
              <a:spcBef>
                <a:spcPct val="50000"/>
              </a:spcBef>
            </a:pPr>
            <a:r>
              <a:rPr lang="en-AU" sz="2800" i="1">
                <a:solidFill>
                  <a:schemeClr val="bg1"/>
                </a:solidFill>
              </a:rPr>
              <a:t>Stirred up by</a:t>
            </a: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Your work / Your injury at work” 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Workers Compensation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– What do I tell patients with pre-existing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	 asymptomatic problems?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914400" y="2590800"/>
            <a:ext cx="69627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“I can fix the problems in your shoulder related to your work</a:t>
            </a: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BUT</a:t>
            </a: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You may be left with some aches and pains due to the normal aging process and workers compensation may or may not cover these” 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533400" y="9144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Proximal Humerus Fractures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696277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Watch greater tuberosity fractures!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Go posteriorly, are hard to see on x-rays and cause impingement long term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May also indicate a dislocation with an acute rotator cuff tear which needs urgent surgery!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Workers Compensation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– What do I tell patients with pre-existing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	 asymptomatic problems?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914400" y="2895600"/>
            <a:ext cx="69627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 point out that not all people are suited to all jobs, particularly as they get older</a:t>
            </a: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They may need to consider a change of job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Workers Compensation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– What do I tell patients with pre-existing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00"/>
                </a:solidFill>
              </a:rPr>
              <a:t>		 asymptomatic problems?</a:t>
            </a:r>
            <a:endParaRPr lang="en-AU" sz="3600">
              <a:solidFill>
                <a:srgbClr val="FFFF00"/>
              </a:solidFill>
            </a:endParaRP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914400" y="2895600"/>
            <a:ext cx="69627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If they are not prepared to accept this then I will not offer them surgery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Referral - Investigations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838200" y="1524000"/>
            <a:ext cx="6962775" cy="717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All patients need plain shoulder xrays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‘? Rotator cuff tear’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ACJ need separate request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Recurrent dislocations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CT scan ‘fine cuts of glenoid’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Others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ideally MR Arthrogram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ultrasound best – needed if no MRI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1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8382000" cy="775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22 year old recurrent dislocations, dislocation 2 days ago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Exam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examine rotator cuff – 3 muscles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examine nerves especially axillary (deltoid)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Investigations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Shoulder x-ray – confirm enlocated,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exclude fractures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Treatment – sling for comfort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1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8382000" cy="81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22 year old recurrent dislocations, returns 2 months later, wants definitive treatment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History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- excluded mutidirectional (lack of trauma,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	 both sides affected)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Exam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- ABER test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Refer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- plain x-rays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- CT scan with fine cuts of glenoid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838200" y="1295400"/>
            <a:ext cx="80772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1</a:t>
            </a:r>
            <a:r>
              <a:rPr lang="en-AU" sz="2800" baseline="30000">
                <a:solidFill>
                  <a:schemeClr val="bg1"/>
                </a:solidFill>
              </a:rPr>
              <a:t>st</a:t>
            </a:r>
            <a:r>
              <a:rPr lang="en-AU" sz="2800">
                <a:solidFill>
                  <a:schemeClr val="bg1"/>
                </a:solidFill>
              </a:rPr>
              <a:t> Diagnosis to consider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frozen shoulder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838200" y="1295400"/>
            <a:ext cx="80772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2</a:t>
            </a:r>
            <a:r>
              <a:rPr lang="en-AU" sz="2800" baseline="30000">
                <a:solidFill>
                  <a:schemeClr val="bg1"/>
                </a:solidFill>
              </a:rPr>
              <a:t>nd</a:t>
            </a:r>
            <a:r>
              <a:rPr lang="en-AU" sz="2800">
                <a:solidFill>
                  <a:schemeClr val="bg1"/>
                </a:solidFill>
              </a:rPr>
              <a:t>  Diagnosis to consider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frozen shoulder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838200" y="1295400"/>
            <a:ext cx="80772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3rd  Diagnosis to consider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frozen shoulder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838200" y="1295400"/>
            <a:ext cx="80772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Then consider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subacromial bursitis (+/- calcium)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04800" y="1371600"/>
            <a:ext cx="8534400" cy="760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Examination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passive range of motion = 30 degrees ER,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60 degrees glenohumeral abduction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X-ray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= normal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066800"/>
            <a:ext cx="4635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2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8534400" cy="760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 – Frozen shoulder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stop stretching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NSAID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cortisone injection 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3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534400" cy="824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Examination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passive range of motion = full range of motion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+ve impingement sign, tender greater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 tuberosity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X-ray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= normal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3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8534400" cy="760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45 year old female 3 months of shoulder pain with overhead activities, no trauma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Ultrasound – partial, possible full thickness cuff tear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 – Bursitis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NSAID, activity modification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steroid injection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No improvement – refer for surgery, ideally with MRA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4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85344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72 year old male 9 months of shoulder pain with overhead activities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History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exclude trauma (acute cuff tear)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Examination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full range of motion but weakness of rotator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cuff, impingement signs positive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4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534400" cy="824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72 year old male 9 months of shoulder pain with overhead activities, no trauma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cuff tear ?repairable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osteoarthritis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X–ray = no osteoarthritis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 = cuff tear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Refer for surgery if symptoms significant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Plan MRA to assess whether cuff is repairable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5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534400" cy="760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37 year old male 7 months of intermittent sharp shoulder pain with activities, touch football injury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ACJ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labral tear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Examination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ACJ non-tender, -ve pull apart test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Diagnosis = possible labral tear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Case 5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5344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37 year old male 7 months of intermittent sharp shoulder pain with activities, touch football injury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Investigation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MRArthrogram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= possible labral tear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Refer for surgery if bad enough to accept 6 weeks in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sling, 6 month off sport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7234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www.terryhammond.com.au</a:t>
            </a:r>
            <a:endParaRPr lang="en-AU" sz="4800">
              <a:solidFill>
                <a:srgbClr val="FFFF00"/>
              </a:solidFill>
            </a:endParaRPr>
          </a:p>
        </p:txBody>
      </p:sp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382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Patient information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	- read about most shoulder conditions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	- download information booklets on cuff repairs, subacromial decompression, stabilizations and frozen shoulder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	- watch surgical videos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rgbClr val="FFFFFF"/>
                </a:solidFill>
              </a:rPr>
              <a:t>	- download physio protocols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990600" y="4572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Weird Things!</a:t>
            </a:r>
          </a:p>
        </p:txBody>
      </p:sp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8382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Spinoglenoid cyst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- labral tear acts as a one way valve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and a cyst forms near the glenoid margin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causes pain and </a:t>
            </a:r>
            <a:r>
              <a:rPr lang="en-AU" sz="2800" u="sng">
                <a:solidFill>
                  <a:schemeClr val="bg1"/>
                </a:solidFill>
              </a:rPr>
              <a:t>weakness and wasting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due to compression of suprascapular nerve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 	- needs surgery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</a:t>
            </a:r>
            <a:endParaRPr lang="en-AU" sz="20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IMG_2034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1066800" y="5334000"/>
            <a:ext cx="701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Helvetica" charset="0"/>
              </a:rPr>
              <a:t>Spinoglenoid Cyst (ganglion)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Weird Things!</a:t>
            </a: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83820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Brachial Neuritis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- temporary (?viral ) interruption of parts of the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brachial plexus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causes pain and </a:t>
            </a:r>
            <a:r>
              <a:rPr lang="en-AU" sz="2800" u="sng">
                <a:solidFill>
                  <a:schemeClr val="bg1"/>
                </a:solidFill>
              </a:rPr>
              <a:t>weakness and wasting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of various muscles – therefore looks like cuff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tear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 	- can causes scapular winging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usually resolves after months</a:t>
            </a: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</a:t>
            </a:r>
            <a:endParaRPr lang="en-AU" sz="20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Weird Things!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838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Scapulo-thoracic crepitus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- Usually needs no treatment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if persistent, consider CT to exclude benign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bone tumour under scapular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 	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Weird Things!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83820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Scapular Winging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- usually secondary to joint pathology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may have nerve lesion (eg. brachial neuritis)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if persistent, consider CT to exclude benign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bone tumour under scapular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 	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838200" y="24384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800">
                <a:solidFill>
                  <a:srgbClr val="FFFF00"/>
                </a:solidFill>
              </a:rPr>
              <a:t>History Taking in Shoulders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History Taking in Shoulders</a:t>
            </a:r>
          </a:p>
        </p:txBody>
      </p:sp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83058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Exclude other sources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Establish any definite cause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Establish time frame</a:t>
            </a:r>
          </a:p>
          <a:p>
            <a:pPr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Specifics of pain may not be that helpful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History Taking in Shoulders</a:t>
            </a:r>
          </a:p>
        </p:txBody>
      </p:sp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8229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other sources – NOT shoulder if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AU" sz="3200">
                <a:solidFill>
                  <a:schemeClr val="bg1"/>
                </a:solidFill>
              </a:rPr>
              <a:t> Cental neck pain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AU" sz="3200">
                <a:solidFill>
                  <a:schemeClr val="bg1"/>
                </a:solidFill>
              </a:rPr>
              <a:t> pain below elbow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AU" sz="3200">
                <a:solidFill>
                  <a:schemeClr val="bg1"/>
                </a:solidFill>
              </a:rPr>
              <a:t> numbness or parasthesia 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History Taking in Shoulders</a:t>
            </a:r>
          </a:p>
        </p:txBody>
      </p:sp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2296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Establish cause</a:t>
            </a:r>
          </a:p>
          <a:p>
            <a:pPr lvl="1"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Definite specific significant trauma</a:t>
            </a:r>
          </a:p>
          <a:p>
            <a:pPr lvl="1" algn="ctr">
              <a:spcBef>
                <a:spcPct val="50000"/>
              </a:spcBef>
            </a:pPr>
            <a:r>
              <a:rPr lang="en-AU" sz="3200" i="1" u="sng">
                <a:solidFill>
                  <a:schemeClr val="bg1"/>
                </a:solidFill>
              </a:rPr>
              <a:t>OR</a:t>
            </a:r>
          </a:p>
          <a:p>
            <a:pPr lvl="1"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Definite overuse</a:t>
            </a:r>
          </a:p>
          <a:p>
            <a:pPr lvl="1" algn="ctr">
              <a:spcBef>
                <a:spcPct val="50000"/>
              </a:spcBef>
            </a:pPr>
            <a:r>
              <a:rPr lang="en-AU" sz="3200" i="1" u="sng">
                <a:solidFill>
                  <a:schemeClr val="bg1"/>
                </a:solidFill>
              </a:rPr>
              <a:t>OR</a:t>
            </a:r>
          </a:p>
          <a:p>
            <a:pPr lvl="1"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Gradual onset with factors that now aggravate the symptoms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5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History Taking in Shoulders</a:t>
            </a: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4582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Establish time frame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Long history of gradually increasing 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	symptoms</a:t>
            </a:r>
          </a:p>
          <a:p>
            <a:pPr algn="ctr">
              <a:spcBef>
                <a:spcPct val="50000"/>
              </a:spcBef>
            </a:pPr>
            <a:r>
              <a:rPr lang="en-AU" sz="3200" i="1" u="sng">
                <a:solidFill>
                  <a:schemeClr val="bg1"/>
                </a:solidFill>
              </a:rPr>
              <a:t>OR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No problems before this episode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609600" y="3200400"/>
            <a:ext cx="807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Most shoulder problems need only symptomatic treatment without a specific diagnosis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234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Midshaft Humerus fractures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2000" y="1524000"/>
            <a:ext cx="7848600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Most treated non-operatively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Try Don Joy Humeral Stabilization System Brace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Radial nerve palsy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Observe unless occurs some time after injury – may be caught in fracture ends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80772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Confirm really is shoulder problem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‘worrying diagnoses’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traumatic causes needing specific diagnoses and  urgent treatment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frozen shoulder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609600" y="2590800"/>
            <a:ext cx="8305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u="sng">
                <a:solidFill>
                  <a:schemeClr val="bg1"/>
                </a:solidFill>
              </a:rPr>
              <a:t>Then</a:t>
            </a:r>
          </a:p>
          <a:p>
            <a:pPr lvl="1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Treat symptomatically for 3 months</a:t>
            </a:r>
          </a:p>
          <a:p>
            <a:pPr lvl="1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Further investigations and referral if has </a:t>
            </a:r>
          </a:p>
          <a:p>
            <a:pPr lvl="1"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not resolved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1143000" y="3810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8077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Confirm really is shoulder problem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History – no central neck pain,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 parasthesia, pain below elbow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Look for tenderness in shoulder and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pain on movement – reproduces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symptoms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8077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‘worrying diagnoses’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Septic arthritis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Tumour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unremitting pain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x-ray</a:t>
            </a:r>
          </a:p>
          <a:p>
            <a:pPr lvl="1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80772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traumatic causes needing specific diagnoses and  urgent treatment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dislocations especially posterior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fractures – x-ray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acute cuff tears esp. with dislocations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609600" y="3048000"/>
            <a:ext cx="8077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Exclude frozen shoulder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look for loss of passive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685800" y="2362200"/>
            <a:ext cx="8077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Symptomatic treatment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activity modification (may need rest)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Paracetamol, NSAID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Subacromial bursa injection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685800" y="2579688"/>
            <a:ext cx="80772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Refer if no improvement after 3 months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Needs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plain x-rays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MRA very useful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Ultrasound definitely second best!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6624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General Management Plan for Shoulder Problems</a:t>
            </a:r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609600" y="2514600"/>
            <a:ext cx="8077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Does everyone need an x-ray?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Very helpful but probably often not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	needed in early stages 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Clinical decision in each 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476375" y="1125538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600200" y="2438400"/>
            <a:ext cx="6048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= ADHESIVE CAPSULITIS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Capsule gets stiff and painful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_shoulder-2[1].gif        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04800"/>
            <a:ext cx="510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b_ligs[1].gif             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85800"/>
            <a:ext cx="3871913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447800" y="6858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38200" y="2057400"/>
            <a:ext cx="754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Pain and stiffness (loss of passive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 movement)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Unknown cause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-1/2 spontaneous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-1/2 (very) minor trauma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7234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Clavicle Fractures - Midshaft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8200" y="1143000"/>
            <a:ext cx="7848600" cy="861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“Rule of one inch (2.5cm)”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Less than one inch shortened or vertically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displaced- non-operative treatment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More than one inch – plate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Don’t worry about comminuted fractures if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less than 2.5 cm displaced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258888" y="692150"/>
            <a:ext cx="6624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7924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***Diabetic***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40-60 yr old female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Often no previous problems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Miserable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371600" y="9906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600200" y="2743200"/>
            <a:ext cx="6248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Very common – I see 250 new cases every year</a:t>
            </a:r>
          </a:p>
          <a:p>
            <a:pPr algn="ctr"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Most misdiagnosed!</a:t>
            </a: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447800" y="5334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62000" y="1371600"/>
            <a:ext cx="80121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Pain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2800">
                <a:solidFill>
                  <a:schemeClr val="bg1"/>
                </a:solidFill>
              </a:rPr>
              <a:t>Aching, night-time, severe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Felt in upper arm as well as shoulder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Severe with sudden movements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‘drops me to my knees’!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Often don’t notice stiffness – if they do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‘can’t do bra, put on deodorant</a:t>
            </a:r>
            <a:r>
              <a:rPr lang="en-AU" sz="3200">
                <a:solidFill>
                  <a:schemeClr val="bg1"/>
                </a:solidFill>
              </a:rPr>
              <a:t>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476375" y="1125538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27088" y="2205038"/>
            <a:ext cx="76327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Pain only– 1-2/12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Pain and stiffness – 6/12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Stiffness only – 12/12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Resolution – 2 years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476375" y="1125538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619250" y="2924175"/>
            <a:ext cx="604837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Hallmark is decreased</a:t>
            </a: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 passive external rotation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2195513" y="4437063"/>
            <a:ext cx="48244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4932363" y="3573463"/>
            <a:ext cx="19446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19600" y="990600"/>
            <a:ext cx="18288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Loss of Passive Movement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0" y="31242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124200" y="1371600"/>
            <a:ext cx="25908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3124200" y="3276600"/>
            <a:ext cx="25908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3429000" y="1447800"/>
            <a:ext cx="2057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Frozen shoulder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Osteoarthritis</a:t>
            </a: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3276600" y="35814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X-ray</a:t>
            </a:r>
          </a:p>
        </p:txBody>
      </p:sp>
      <p:sp>
        <p:nvSpPr>
          <p:cNvPr id="59400" name="Rectangle 13"/>
          <p:cNvSpPr>
            <a:spLocks noChangeArrowheads="1"/>
          </p:cNvSpPr>
          <p:nvPr/>
        </p:nvSpPr>
        <p:spPr bwMode="auto">
          <a:xfrm>
            <a:off x="1676400" y="5638800"/>
            <a:ext cx="13716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1" name="Rectangle 14"/>
          <p:cNvSpPr>
            <a:spLocks noChangeArrowheads="1"/>
          </p:cNvSpPr>
          <p:nvPr/>
        </p:nvSpPr>
        <p:spPr bwMode="auto">
          <a:xfrm>
            <a:off x="4800600" y="5486400"/>
            <a:ext cx="25908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2" name="Text Box 15"/>
          <p:cNvSpPr txBox="1">
            <a:spLocks noChangeArrowheads="1"/>
          </p:cNvSpPr>
          <p:nvPr/>
        </p:nvSpPr>
        <p:spPr bwMode="auto">
          <a:xfrm>
            <a:off x="1524000" y="57912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OA</a:t>
            </a:r>
          </a:p>
        </p:txBody>
      </p:sp>
      <p:sp>
        <p:nvSpPr>
          <p:cNvPr id="59403" name="Text Box 16"/>
          <p:cNvSpPr txBox="1">
            <a:spLocks noChangeArrowheads="1"/>
          </p:cNvSpPr>
          <p:nvPr/>
        </p:nvSpPr>
        <p:spPr bwMode="auto">
          <a:xfrm>
            <a:off x="4876800" y="56388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Frozen shoulder</a:t>
            </a:r>
          </a:p>
        </p:txBody>
      </p:sp>
      <p:sp>
        <p:nvSpPr>
          <p:cNvPr id="59404" name="Line 18"/>
          <p:cNvSpPr>
            <a:spLocks noChangeShapeType="1"/>
          </p:cNvSpPr>
          <p:nvPr/>
        </p:nvSpPr>
        <p:spPr bwMode="auto">
          <a:xfrm>
            <a:off x="4419600" y="25146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5" name="Line 19"/>
          <p:cNvSpPr>
            <a:spLocks noChangeShapeType="1"/>
          </p:cNvSpPr>
          <p:nvPr/>
        </p:nvSpPr>
        <p:spPr bwMode="auto">
          <a:xfrm>
            <a:off x="4876800" y="4572000"/>
            <a:ext cx="762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6" name="Line 20"/>
          <p:cNvSpPr>
            <a:spLocks noChangeShapeType="1"/>
          </p:cNvSpPr>
          <p:nvPr/>
        </p:nvSpPr>
        <p:spPr bwMode="auto">
          <a:xfrm flipH="1">
            <a:off x="2514600" y="4572000"/>
            <a:ext cx="1524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7" name="Text Box 22"/>
          <p:cNvSpPr txBox="1">
            <a:spLocks noChangeArrowheads="1"/>
          </p:cNvSpPr>
          <p:nvPr/>
        </p:nvSpPr>
        <p:spPr bwMode="auto">
          <a:xfrm>
            <a:off x="1752600" y="46482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Arthritis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9408" name="Text Box 24"/>
          <p:cNvSpPr txBox="1">
            <a:spLocks noChangeArrowheads="1"/>
          </p:cNvSpPr>
          <p:nvPr/>
        </p:nvSpPr>
        <p:spPr bwMode="auto">
          <a:xfrm>
            <a:off x="5410200" y="45720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Normal (very!)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476375" y="836613"/>
            <a:ext cx="66246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 - investigations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476375" y="2708275"/>
            <a:ext cx="66246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X-ray to exclude osteoarthritis</a:t>
            </a:r>
          </a:p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Does not need a ultrasound – may show asymptomatic pathology &amp; very unreliable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403350" y="836613"/>
            <a:ext cx="66246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 -TREATMENT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19200" y="2590800"/>
            <a:ext cx="706278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Nothing – time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AVOID STRETCHING – makes it worse!!!</a:t>
            </a:r>
          </a:p>
          <a:p>
            <a:pPr>
              <a:spcBef>
                <a:spcPct val="50000"/>
              </a:spcBef>
            </a:pPr>
            <a:r>
              <a:rPr lang="en-AU" sz="2800" u="sng">
                <a:solidFill>
                  <a:schemeClr val="bg1"/>
                </a:solidFill>
              </a:rPr>
              <a:t>Intra-articular steroids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Analgesics including NSAID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MUA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Arthroscopic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476375" y="1125538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371600" y="2819400"/>
            <a:ext cx="662463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Best treatment is early steroid injection – refer to radiologists (or me!) as quite painful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0"/>
            <a:ext cx="6629400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476375" y="1125538"/>
            <a:ext cx="662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47813" y="3068638"/>
            <a:ext cx="662463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What about frozen shoulder with other pathology such as rotator cuff tears?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7567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Frozen shoulder &amp; Cuff Tears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04800" y="1905000"/>
            <a:ext cx="8686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With significant trauma </a:t>
            </a:r>
            <a:r>
              <a:rPr lang="en-AU" sz="3200" i="1">
                <a:solidFill>
                  <a:schemeClr val="bg1"/>
                </a:solidFill>
              </a:rPr>
              <a:t>as the cause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</a:t>
            </a:r>
            <a:r>
              <a:rPr lang="en-AU" sz="3200">
                <a:solidFill>
                  <a:schemeClr val="bg1"/>
                </a:solidFill>
              </a:rPr>
              <a:t>Needs MRA to exclude large tear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If tear has caused frozen shoulder 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	- needs repair (sometimes urgently)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Without significant trauma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Ignore cuff pathology</a:t>
            </a: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295400" y="1143000"/>
            <a:ext cx="6624638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Subacromial Bursitis (Impingement Syndrome)</a:t>
            </a:r>
          </a:p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And</a:t>
            </a:r>
          </a:p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 Rotator cuff tears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_shoulder-3[1].gif                                            000DA51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81000"/>
            <a:ext cx="52022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685800"/>
            <a:ext cx="4879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nut 2"/>
          <p:cNvSpPr/>
          <p:nvPr/>
        </p:nvSpPr>
        <p:spPr>
          <a:xfrm>
            <a:off x="2362200" y="228600"/>
            <a:ext cx="1600200" cy="1371600"/>
          </a:xfrm>
          <a:prstGeom prst="donut">
            <a:avLst>
              <a:gd name="adj" fmla="val 98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Rotator Cuff Muscles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62000" y="1066800"/>
            <a:ext cx="8077200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The key landmark to remember the muscles and actions is the spine of the scapula which is posterior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Infraspinatus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Posterior therefore an external rotator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Supraspinatus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Superior therefore an elevator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Subscapularis</a:t>
            </a:r>
          </a:p>
          <a:p>
            <a:pPr>
              <a:spcBef>
                <a:spcPct val="50000"/>
              </a:spcBef>
            </a:pPr>
            <a:r>
              <a:rPr lang="en-AU" sz="2400">
                <a:solidFill>
                  <a:schemeClr val="bg1"/>
                </a:solidFill>
              </a:rPr>
              <a:t>	Anterior therefore an internal rotator 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143000" y="990600"/>
            <a:ext cx="6624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Subacromial Bursitis / Impingement Syndrome / Rotator cuff tears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600200" y="3200400"/>
            <a:ext cx="6048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400">
                <a:solidFill>
                  <a:schemeClr val="bg1"/>
                </a:solidFill>
              </a:rPr>
              <a:t>The villain is 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81000" y="685800"/>
            <a:ext cx="8305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400">
                <a:solidFill>
                  <a:srgbClr val="FFFF00"/>
                </a:solidFill>
              </a:rPr>
              <a:t>“Age related degenerative change” !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295400" y="1981200"/>
            <a:ext cx="67818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“Everyone gets it - It’s like grey hair and wrinkles on your face”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At least half of all humans have a cuff tear at the time of death- most asymptomatic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81000" y="6858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“Age related degenerative change”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219200" y="1752600"/>
            <a:ext cx="60483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It causes …..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Degeneration of cuff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Bursitis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Rotator cuff tears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Spurs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Biceps tendon pathology</a:t>
            </a:r>
          </a:p>
          <a:p>
            <a:pPr>
              <a:spcBef>
                <a:spcPct val="50000"/>
              </a:spcBef>
            </a:pPr>
            <a:endParaRPr lang="en-AU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G_1980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828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IMG_1781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696200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76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Bursitis - pain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600200"/>
            <a:ext cx="8382000" cy="8382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Small rotator cuff tears -  more pain</a:t>
            </a:r>
          </a:p>
          <a:p>
            <a:pPr eaLnBrk="1" hangingPunct="1"/>
            <a:endParaRPr lang="en-US" smtClean="0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4419600" y="11430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4419600" y="25146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4419600" y="52578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57200" y="3124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000">
                <a:solidFill>
                  <a:schemeClr val="bg1"/>
                </a:solidFill>
              </a:rPr>
              <a:t>Large rotator cuff tears- weakness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685800" y="57150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000">
                <a:solidFill>
                  <a:schemeClr val="bg1"/>
                </a:solidFill>
              </a:rPr>
              <a:t>arthritis (4% of tears)</a:t>
            </a:r>
          </a:p>
          <a:p>
            <a:pPr algn="ctr">
              <a:spcBef>
                <a:spcPct val="20000"/>
              </a:spcBef>
            </a:pPr>
            <a:endParaRPr lang="en-US" sz="3200"/>
          </a:p>
        </p:txBody>
      </p:sp>
      <p:sp>
        <p:nvSpPr>
          <p:cNvPr id="74761" name="Line 5"/>
          <p:cNvSpPr>
            <a:spLocks noChangeShapeType="1"/>
          </p:cNvSpPr>
          <p:nvPr/>
        </p:nvSpPr>
        <p:spPr bwMode="auto">
          <a:xfrm>
            <a:off x="4419600" y="39624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2" name="Rectangle 7"/>
          <p:cNvSpPr>
            <a:spLocks noChangeArrowheads="1"/>
          </p:cNvSpPr>
          <p:nvPr/>
        </p:nvSpPr>
        <p:spPr bwMode="auto">
          <a:xfrm>
            <a:off x="609600" y="42672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000">
                <a:solidFill>
                  <a:schemeClr val="bg1"/>
                </a:solidFill>
              </a:rPr>
              <a:t>Very large cuff tears – can’t lift arm</a:t>
            </a:r>
          </a:p>
          <a:p>
            <a:pPr algn="ctr">
              <a:spcBef>
                <a:spcPct val="20000"/>
              </a:spcBef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6624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Subacromial Bursitis = Impingement Syndrome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78486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We used to assume the bursitis was from the rotator cuff ‘impinging’ on the acromion hence ‘impingement syndrome’ – probably not true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Therefore subacromial bursitis probably a better term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6624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Partial Tears Vs Full Tears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8001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The proper terms are partial THICKNESS tear and full THICKNESS tear</a:t>
            </a:r>
          </a:p>
          <a:p>
            <a:endParaRPr lang="en-US" sz="320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A partial thickness tear is really just wear and tear with no actual hole in it.</a:t>
            </a:r>
          </a:p>
          <a:p>
            <a:endParaRPr lang="en-US" sz="320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A full thickness tear has a hole right through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Trauma</a:t>
            </a:r>
            <a:endParaRPr lang="en-US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Bursitis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“Post – traumatic subacromial bursitis”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Cuff Tears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Acute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Acute on chronic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Trauma and Cuff Tears</a:t>
            </a:r>
            <a:endParaRPr lang="en-US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9050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Be very careful in anyone with significant trauma and sudden loss of function</a:t>
            </a:r>
          </a:p>
          <a:p>
            <a:pPr algn="l" eaLnBrk="1" hangingPunct="1">
              <a:buFontTx/>
              <a:buChar char="-"/>
            </a:pPr>
            <a:r>
              <a:rPr lang="en-US" sz="3600" smtClean="0">
                <a:solidFill>
                  <a:schemeClr val="bg1"/>
                </a:solidFill>
              </a:rPr>
              <a:t> Suspect a large cuff tear that needs urgent surgery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- Very common with dislocations and falls in older patients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 - Symptoms</a:t>
            </a:r>
            <a:endParaRPr lang="en-US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Pain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night – wakes patients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worse with overhead use, reaching,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lifting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</a:t>
            </a:r>
            <a:r>
              <a:rPr lang="en-US" sz="3600" u="sng" smtClean="0">
                <a:solidFill>
                  <a:schemeClr val="bg1"/>
                </a:solidFill>
              </a:rPr>
              <a:t>NOT</a:t>
            </a:r>
            <a:r>
              <a:rPr lang="en-US" sz="3600" smtClean="0">
                <a:solidFill>
                  <a:schemeClr val="bg1"/>
                </a:solidFill>
              </a:rPr>
              <a:t> numbness, pain in hand, pain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with neck movements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 - Signs</a:t>
            </a:r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1534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Tendernes of greater tuberosity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Impingement signs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Weakness with tear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NOT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- stiffness (loss of passive movement)</a:t>
            </a:r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 Investigations</a:t>
            </a:r>
            <a:endParaRPr lang="en-US" sz="3600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71628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X-ray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very useful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ask for shoulder x-rays -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“ ? cuff tear ”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IMG_1835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09600" y="1066800"/>
            <a:ext cx="7158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Clavicle Fractures – Watchful neglect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14400" y="2286000"/>
            <a:ext cx="69627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Sling for comfort, allow out of sling anytime and abandon when comfortable (often about 3 weeks)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Figure 8 sling not needed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Don’t worry about tenting skin – rarely gives a problem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G_1727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026" descr="IMG_0358.JPG                                                   000909B1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1027" descr="IMG_0112.JPG                                                   000860D0&#10;hard drive                     0000000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1028" descr="IMG_0126.JPG                                                   00086184&#10;hard drive                     0000000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1029" descr="IMG_0728.JPG                                                   0009D4F6&#10;hard drive                     0000000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 Investigations</a:t>
            </a:r>
            <a:endParaRPr lang="en-US" sz="360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981200"/>
            <a:ext cx="81534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Ultrasound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 - cheap, non-invasive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BUT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unreliable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</a:t>
            </a:r>
            <a:r>
              <a:rPr lang="en-US" sz="2800" smtClean="0">
                <a:solidFill>
                  <a:schemeClr val="bg1"/>
                </a:solidFill>
              </a:rPr>
              <a:t>- “full thickness tear” – 75% accurate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	- “partial thickness tear” – IGNORE!!!</a:t>
            </a:r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 Investigations</a:t>
            </a:r>
            <a:endParaRPr lang="en-US" sz="3600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077200" cy="38100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MRI  (I always do MR </a:t>
            </a:r>
            <a:r>
              <a:rPr lang="en-US" sz="3600" i="1" smtClean="0">
                <a:solidFill>
                  <a:schemeClr val="bg1"/>
                </a:solidFill>
              </a:rPr>
              <a:t>Arthrogram)</a:t>
            </a:r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 - very accurate for full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 thickness tears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look on T1 weighted coronal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 image</a:t>
            </a:r>
          </a:p>
          <a:p>
            <a:pPr algn="l" eaLnBrk="1" hangingPunct="1"/>
            <a:endParaRPr lang="en-US" sz="36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MG_1781.JPG                                                   0007E987Macintosh HD                   C16FAF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4549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Tears - Treatment</a:t>
            </a:r>
            <a:endParaRPr lang="en-US" sz="360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46482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Acute traumatic cuff tears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need urgent treatment within a few weeks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All other bursitis / cuff tears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all treatment is </a:t>
            </a:r>
            <a:r>
              <a:rPr lang="en-US" sz="2800" u="sng" smtClean="0">
                <a:solidFill>
                  <a:schemeClr val="bg1"/>
                </a:solidFill>
              </a:rPr>
              <a:t>symptomatic</a:t>
            </a:r>
            <a:r>
              <a:rPr lang="en-US" sz="2800" smtClean="0">
                <a:solidFill>
                  <a:schemeClr val="bg1"/>
                </a:solidFill>
              </a:rPr>
              <a:t> 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- if can treat satisfactorily without surgery, then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	continue to do so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Tears - Treatment</a:t>
            </a:r>
            <a:endParaRPr lang="en-US" sz="360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46482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Avoid activities that make it worse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Rest – decrease work activities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Tablets 	- paracetamol (Panadol Osteo)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- anti – inflamatories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Cortisone injections – very good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Try physio – stop if it makes it worse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Surgery if non-operative treatment fails</a:t>
            </a:r>
          </a:p>
          <a:p>
            <a:pPr algn="l" eaLnBrk="1" hangingPunct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Bursitis / Cuff Tears - Treatment</a:t>
            </a:r>
            <a:endParaRPr lang="en-US" sz="3600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676400"/>
            <a:ext cx="7924800" cy="2819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Generally try non-operative treatment for at least 3 months before considering surgery</a:t>
            </a:r>
          </a:p>
          <a:p>
            <a:pPr eaLnBrk="1" hangingPunct="1"/>
            <a:endParaRPr lang="en-US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It may resolve in 3 months and this gives enough time to ensure that it is the correct diagnosis (NOT frozen shoulder for example)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7158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Clavicle Fractures – Watchful Neglect</a:t>
            </a:r>
            <a:endParaRPr lang="en-AU" sz="4000">
              <a:solidFill>
                <a:srgbClr val="FFFF00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69627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Review on clinical grounds – less crepitus, less pain and return of function. 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X-ray only if necessary – non-unions only established after 16 weeks</a:t>
            </a: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Surgery</a:t>
            </a:r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676400"/>
            <a:ext cx="8686800" cy="46482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All patients get arthroscopic subacromial decompression initially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- acromiplasty and bursectomy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- allows assessment of joint and treatment of other conditions – cuff, biceps , ACJ etc 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- </a:t>
            </a:r>
            <a:r>
              <a:rPr lang="en-US" smtClean="0">
                <a:solidFill>
                  <a:schemeClr val="bg1"/>
                </a:solidFill>
              </a:rPr>
              <a:t>if no cuff tear then no open procedure required therefore quick rehab, minimal 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Surgery</a:t>
            </a:r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057400"/>
            <a:ext cx="8686800" cy="3276600"/>
          </a:xfrm>
        </p:spPr>
        <p:txBody>
          <a:bodyPr/>
          <a:lstStyle/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Proceed to cuff repair if required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</a:t>
            </a:r>
            <a:r>
              <a:rPr lang="en-US" sz="3600" smtClean="0">
                <a:solidFill>
                  <a:schemeClr val="bg1"/>
                </a:solidFill>
              </a:rPr>
              <a:t>- done arthrscopically or open –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 whatever gives best repair</a:t>
            </a:r>
            <a:endParaRPr 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9629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otator-tear-layout1[1].gif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15950"/>
            <a:ext cx="75438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anchor 001.jpg             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7138" y="457200"/>
            <a:ext cx="3841750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Rotator Cuff Repair - Rehabilitation 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133600"/>
            <a:ext cx="75438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Is stiffness a problem?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NO!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Stiffness  is  universal  and  is your  friend!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066800" y="762000"/>
            <a:ext cx="705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Rotator Cuff Repair 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38200" y="1828800"/>
            <a:ext cx="7543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Re-tears common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- 20 – 40 %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Long term stiffness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- VERY RARE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066800" y="762000"/>
            <a:ext cx="7058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rgbClr val="FFFF00"/>
                </a:solidFill>
              </a:rPr>
              <a:t>Rotator Cuff Repair - Rehabilitation 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62000" y="2590800"/>
            <a:ext cx="7543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Always err on the side on very slow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	 rehabilitation</a:t>
            </a:r>
          </a:p>
          <a:p>
            <a:pPr>
              <a:spcBef>
                <a:spcPct val="50000"/>
              </a:spcBef>
            </a:pPr>
            <a:r>
              <a:rPr lang="en-AU" sz="3600">
                <a:solidFill>
                  <a:schemeClr val="bg1"/>
                </a:solidFill>
              </a:rPr>
              <a:t>Do not force anything!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</a:t>
            </a:r>
            <a:endParaRPr lang="en-US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812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I had an ultrasound – it shows a tear – do I need surgery?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Only if non-operative treatments haven’t worked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Remember – ultrasounds are often WRONG!</a:t>
            </a:r>
            <a:endParaRPr lang="en-US" smtClean="0"/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</a:t>
            </a:r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If I have a full thickness tear does that mean I need surgery?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No – treatment is always based on how much trouble it gives you. If you can manage, then surgery may not be needed.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72120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</a:t>
            </a:r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The ultrasound says I have 2 (or more) muscles torn – what does that mean?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There is still only one tear – it’s just that it will be quite a big tear and involves the part of the rotator cuff joined to 2 (or more) muscles.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</a:t>
            </a:r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What is ‘rotator cuff tear arthropathy”?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Arthritis in glenohumeral joint secondary to a large irreparable cuff tear. Rare – only 4% of cuff tears. Gives marked pain and loss of function. Diagnosed by x-ray with loss of joint space and humeral head riding up and eroding acromion.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Treated with reverse shoulder replacement.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026" descr="IMG_0358.JPG                                                   000909B1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1027" descr="IMG_0112.JPG                                                   000860D0&#10;hard drive                     0000000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1028" descr="IMG_0126.JPG                                                   00086184&#10;hard drive                     0000000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029" descr="IMG_0728.JPG                                                   0009D4F6&#10;hard drive                     0000000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elta_CTA_ProdPic.jpg                                          00000002LEXAR_MEDIA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019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elta_CTA-image.jpg                                            00000002LEXAR_MEDIA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533400"/>
            <a:ext cx="4525963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Bursitis / Cuff Tears</a:t>
            </a:r>
            <a:endParaRPr lang="en-US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What can be done with a large tear that can’t be repaired?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Unfortunately not much. Large tendon transfers (lat dorsi transfer), artificial grafts aren’t  reliable, reverse prosthesis only for &gt;70 years old. 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Refer to physios and pain management specialists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09600" y="2133600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800">
                <a:solidFill>
                  <a:srgbClr val="FFFF00"/>
                </a:solidFill>
              </a:rPr>
              <a:t>Biceps Tendon Problems</a:t>
            </a:r>
            <a:endParaRPr lang="en-AU" sz="6000">
              <a:solidFill>
                <a:srgbClr val="FFFF00"/>
              </a:solidFill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1143000" y="1905000"/>
            <a:ext cx="6962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07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Biceps Tendon Problems</a:t>
            </a:r>
            <a:endParaRPr lang="en-AU" sz="4400">
              <a:solidFill>
                <a:srgbClr val="FFFF00"/>
              </a:solidFill>
            </a:endParaRP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143000" y="1600200"/>
            <a:ext cx="762000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Just a reminder …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Shoulder problems involve the </a:t>
            </a:r>
            <a:r>
              <a:rPr lang="en-AU" sz="3200" u="sng">
                <a:solidFill>
                  <a:schemeClr val="bg1"/>
                </a:solidFill>
              </a:rPr>
              <a:t>proximal</a:t>
            </a:r>
            <a:r>
              <a:rPr lang="en-AU" sz="3200">
                <a:solidFill>
                  <a:schemeClr val="bg1"/>
                </a:solidFill>
              </a:rPr>
              <a:t> biceps - “long head of biceps”</a:t>
            </a: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3200" i="1">
                <a:solidFill>
                  <a:schemeClr val="bg1"/>
                </a:solidFill>
              </a:rPr>
              <a:t>	</a:t>
            </a:r>
            <a:r>
              <a:rPr lang="en-AU" sz="3200" i="1" u="sng">
                <a:solidFill>
                  <a:schemeClr val="bg1"/>
                </a:solidFill>
              </a:rPr>
              <a:t>Distal</a:t>
            </a:r>
            <a:r>
              <a:rPr lang="en-AU" sz="3200">
                <a:solidFill>
                  <a:schemeClr val="bg1"/>
                </a:solidFill>
              </a:rPr>
              <a:t> biceps tears (at the elbow) need surgical repair which should be done as soon as possible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</a:t>
            </a: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_shoulder-3[1].gif                                            000DA514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81000"/>
            <a:ext cx="52022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TextBox 2"/>
          <p:cNvSpPr txBox="1">
            <a:spLocks noChangeArrowheads="1"/>
          </p:cNvSpPr>
          <p:nvPr/>
        </p:nvSpPr>
        <p:spPr bwMode="auto">
          <a:xfrm>
            <a:off x="4191000" y="609600"/>
            <a:ext cx="365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Short head of biceps – never tears</a:t>
            </a:r>
          </a:p>
        </p:txBody>
      </p:sp>
      <p:sp>
        <p:nvSpPr>
          <p:cNvPr id="112644" name="TextBox 3"/>
          <p:cNvSpPr txBox="1">
            <a:spLocks noChangeArrowheads="1"/>
          </p:cNvSpPr>
          <p:nvPr/>
        </p:nvSpPr>
        <p:spPr bwMode="auto">
          <a:xfrm>
            <a:off x="3886200" y="3810000"/>
            <a:ext cx="365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Long head of biceps- often tears!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3962400" y="1524000"/>
            <a:ext cx="19812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276600" y="2743200"/>
            <a:ext cx="175260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47" name="TextBox 10"/>
          <p:cNvSpPr txBox="1">
            <a:spLocks noChangeArrowheads="1"/>
          </p:cNvSpPr>
          <p:nvPr/>
        </p:nvSpPr>
        <p:spPr bwMode="auto">
          <a:xfrm>
            <a:off x="2667000" y="51816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Biceps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07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Biceps Tendon Problems</a:t>
            </a:r>
            <a:endParaRPr lang="en-AU" sz="4400">
              <a:solidFill>
                <a:srgbClr val="FFFF00"/>
              </a:solidFill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143000" y="1600200"/>
            <a:ext cx="76200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Tendonopathy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really just degenerative disease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	 similar to rotator cuff disease 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indistinguishable from bursitis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over-diagnosed in young</a:t>
            </a:r>
          </a:p>
          <a:p>
            <a:pPr>
              <a:spcBef>
                <a:spcPct val="50000"/>
              </a:spcBef>
            </a:pPr>
            <a:r>
              <a:rPr lang="en-AU" sz="3200">
                <a:solidFill>
                  <a:schemeClr val="bg1"/>
                </a:solidFill>
              </a:rPr>
              <a:t>	- treat symptomatically</a:t>
            </a: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828800"/>
            <a:ext cx="6719888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310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>
                <a:solidFill>
                  <a:srgbClr val="FFFF00"/>
                </a:solidFill>
              </a:rPr>
              <a:t>Clavicle Fractures – Distal third</a:t>
            </a:r>
            <a:endParaRPr lang="en-AU" sz="4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Complete Long Head of Biceps Tear</a:t>
            </a:r>
            <a:endParaRPr lang="en-US" sz="400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057400"/>
            <a:ext cx="8001000" cy="3810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Often relieves pain from a degenerate tendon - the tendon no longer has force on it and pain is gone</a:t>
            </a: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Virtually no loss of function – only issue is cosmetic deformity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MG_0147.JPG                                                   00089A0D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2590800" y="609600"/>
            <a:ext cx="5257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“Popeye Sign” from torn long head of biceps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4991101" y="2019300"/>
            <a:ext cx="533400" cy="31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</a:rPr>
              <a:t>Biceps tears</a:t>
            </a:r>
            <a:endParaRPr lang="en-US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057400"/>
            <a:ext cx="8534400" cy="3810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Do not need repair unless traumatic in athletes (very rare)</a:t>
            </a: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Often is a sign of tear of the rotator cuff – ‘anterio-superior tear’ involving some of subscapularis and supraspinatus (which may need repair)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</a:t>
            </a:r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smtClean="0">
              <a:solidFill>
                <a:schemeClr val="bg1"/>
              </a:solidFill>
            </a:endParaRPr>
          </a:p>
          <a:p>
            <a:pPr algn="l" eaLnBrk="1" hangingPunct="1"/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807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</a:rPr>
              <a:t>Biceps Tendon Problems</a:t>
            </a:r>
            <a:endParaRPr lang="en-AU" sz="4400">
              <a:solidFill>
                <a:srgbClr val="FFFF00"/>
              </a:solidFill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476375" y="2781300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838200" y="1447800"/>
            <a:ext cx="7772400" cy="797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Partial Tears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indistinguishable from bursitis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can really only diagnose at surgery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treat symptomatically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- surgery - divide the biceps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- tenotomy in older patients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- transfer (‘tenodesis’) in young to</a:t>
            </a:r>
          </a:p>
          <a:p>
            <a:pPr>
              <a:spcBef>
                <a:spcPct val="50000"/>
              </a:spcBef>
            </a:pPr>
            <a:r>
              <a:rPr lang="en-AU" sz="2800">
                <a:solidFill>
                  <a:schemeClr val="bg1"/>
                </a:solidFill>
              </a:rPr>
              <a:t>		avoid cosmetic deformity</a:t>
            </a: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32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280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en-A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</a:rPr>
              <a:t>Acromioclavicular   Joint  Problems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_shoulder-2[1].gif        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04800"/>
            <a:ext cx="510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_shoulder-2[1].gif                                            000D9552&#10;hard drive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04800"/>
            <a:ext cx="510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nut 2"/>
          <p:cNvSpPr/>
          <p:nvPr/>
        </p:nvSpPr>
        <p:spPr>
          <a:xfrm>
            <a:off x="3048000" y="228600"/>
            <a:ext cx="1371600" cy="1143000"/>
          </a:xfrm>
          <a:prstGeom prst="donut">
            <a:avLst>
              <a:gd name="adj" fmla="val 98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</a:rPr>
              <a:t>Acromioclavicular  Joint  Problems</a:t>
            </a:r>
            <a:endParaRPr lang="en-US" sz="360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8077200" cy="3962400"/>
          </a:xfrm>
        </p:spPr>
        <p:txBody>
          <a:bodyPr/>
          <a:lstStyle/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Young patients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</a:t>
            </a:r>
            <a:r>
              <a:rPr lang="en-US" sz="3600" smtClean="0">
                <a:solidFill>
                  <a:schemeClr val="bg1"/>
                </a:solidFill>
              </a:rPr>
              <a:t>‘Osteolysis of the distal clavicle’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</a:t>
            </a:r>
            <a:r>
              <a:rPr lang="en-US" smtClean="0">
                <a:solidFill>
                  <a:schemeClr val="bg1"/>
                </a:solidFill>
              </a:rPr>
              <a:t>- overuse injury (often heavy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 weight lifters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- causes degenerative disease of 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ACJ</a:t>
            </a:r>
          </a:p>
          <a:p>
            <a:pPr algn="l" eaLnBrk="1" hangingPunct="1"/>
            <a:r>
              <a:rPr lang="en-US" sz="2800" smtClean="0">
                <a:solidFill>
                  <a:schemeClr val="bg1"/>
                </a:solidFill>
              </a:rPr>
              <a:t>		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</a:rPr>
              <a:t>Acromioclavicular  Joint  Problems</a:t>
            </a:r>
            <a:endParaRPr lang="en-US" sz="360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8077200" cy="3962400"/>
          </a:xfrm>
        </p:spPr>
        <p:txBody>
          <a:bodyPr/>
          <a:lstStyle/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Older patients</a:t>
            </a:r>
          </a:p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	</a:t>
            </a:r>
            <a:r>
              <a:rPr lang="en-US" sz="3600" smtClean="0">
                <a:solidFill>
                  <a:schemeClr val="bg1"/>
                </a:solidFill>
              </a:rPr>
              <a:t>Osteoarthritis of ACJ</a:t>
            </a:r>
          </a:p>
          <a:p>
            <a:pPr algn="l" eaLnBrk="1" hangingPunct="1"/>
            <a:r>
              <a:rPr lang="en-US" sz="3600" smtClean="0">
                <a:solidFill>
                  <a:schemeClr val="bg1"/>
                </a:solidFill>
              </a:rPr>
              <a:t>		</a:t>
            </a:r>
            <a:r>
              <a:rPr lang="en-US" smtClean="0">
                <a:solidFill>
                  <a:schemeClr val="bg1"/>
                </a:solidFill>
              </a:rPr>
              <a:t>- often asymptomatic</a:t>
            </a:r>
          </a:p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</a:t>
            </a:r>
            <a:r>
              <a:rPr lang="en-US" sz="2800" smtClean="0">
                <a:solidFill>
                  <a:schemeClr val="bg1"/>
                </a:solidFill>
              </a:rPr>
              <a:t>		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7772400" cy="1752600"/>
          </a:xfrm>
        </p:spPr>
        <p:txBody>
          <a:bodyPr/>
          <a:lstStyle/>
          <a:p>
            <a:pPr eaLnBrk="1" hangingPunct="1"/>
            <a:r>
              <a:rPr lang="en-US" sz="4800">
                <a:solidFill>
                  <a:srgbClr val="FFFF00"/>
                </a:solidFill>
              </a:rPr>
              <a:t>Acromioclavicular  Joint  Symptoms</a:t>
            </a:r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19400"/>
            <a:ext cx="8077200" cy="27432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bg1"/>
                </a:solidFill>
              </a:rPr>
              <a:t>Hard to distinguish from other shoulder problems but patients definitely tend to localize to ‘top’ of shoulder</a:t>
            </a:r>
          </a:p>
          <a:p>
            <a:pPr eaLnBrk="1" hangingPunct="1"/>
            <a:endParaRPr lang="en-US" sz="360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3600" smtClean="0">
                <a:solidFill>
                  <a:schemeClr val="bg1"/>
                </a:solidFill>
              </a:rPr>
              <a:t>Pain  and  tenderness  over  the  joint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5262</TotalTime>
  <Words>5366</Words>
  <Application>Microsoft Macintosh PowerPoint</Application>
  <PresentationFormat>On-screen Show (4:3)</PresentationFormat>
  <Paragraphs>1037</Paragraphs>
  <Slides>248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5</vt:i4>
      </vt:variant>
      <vt:variant>
        <vt:lpstr>Slide Titles</vt:lpstr>
      </vt:variant>
      <vt:variant>
        <vt:i4>248</vt:i4>
      </vt:variant>
    </vt:vector>
  </HeadingPairs>
  <TitlesOfParts>
    <vt:vector size="257" baseType="lpstr">
      <vt:lpstr>Arial</vt:lpstr>
      <vt:lpstr>ＭＳ Ｐゴシック</vt:lpstr>
      <vt:lpstr>Wingdings</vt:lpstr>
      <vt:lpstr>Helvetica</vt:lpstr>
      <vt:lpstr>Default Design</vt:lpstr>
      <vt:lpstr>1_Default Design</vt:lpstr>
      <vt:lpstr>3_Default Design</vt:lpstr>
      <vt:lpstr>2_Default Design</vt:lpstr>
      <vt:lpstr>4_Default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Bursitis - pain</vt:lpstr>
      <vt:lpstr>Slide 52</vt:lpstr>
      <vt:lpstr>Slide 53</vt:lpstr>
      <vt:lpstr>Trauma</vt:lpstr>
      <vt:lpstr>Trauma and Cuff Tears</vt:lpstr>
      <vt:lpstr>Bursitis / Cuff Tears - Symptoms</vt:lpstr>
      <vt:lpstr>Bursitis / Cuff Tears - Signs</vt:lpstr>
      <vt:lpstr>Bursitis / Cuff Tear Investigations</vt:lpstr>
      <vt:lpstr>Slide 59</vt:lpstr>
      <vt:lpstr>Slide 60</vt:lpstr>
      <vt:lpstr>Slide 61</vt:lpstr>
      <vt:lpstr>Slide 62</vt:lpstr>
      <vt:lpstr>Bursitis / Cuff Tear Investigations</vt:lpstr>
      <vt:lpstr>Bursitis / Cuff Tear Investigations</vt:lpstr>
      <vt:lpstr>Slide 65</vt:lpstr>
      <vt:lpstr>Slide 66</vt:lpstr>
      <vt:lpstr>Bursitis / Cuff Tears - Treatment</vt:lpstr>
      <vt:lpstr>Bursitis / Cuff Tears - Treatment</vt:lpstr>
      <vt:lpstr>Bursitis / Cuff Tears - Treatment</vt:lpstr>
      <vt:lpstr>Surgery</vt:lpstr>
      <vt:lpstr>Surgery</vt:lpstr>
      <vt:lpstr>Slide 72</vt:lpstr>
      <vt:lpstr>Slide 73</vt:lpstr>
      <vt:lpstr>Slide 74</vt:lpstr>
      <vt:lpstr>Slide 75</vt:lpstr>
      <vt:lpstr>Slide 76</vt:lpstr>
      <vt:lpstr>Slide 77</vt:lpstr>
      <vt:lpstr>Bursitis / Cuff Tears</vt:lpstr>
      <vt:lpstr>Bursitis / Cuff Tears</vt:lpstr>
      <vt:lpstr>Bursitis / Cuff Tears</vt:lpstr>
      <vt:lpstr>Bursitis / Cuff Tears</vt:lpstr>
      <vt:lpstr>Slide 82</vt:lpstr>
      <vt:lpstr>Slide 83</vt:lpstr>
      <vt:lpstr>Slide 84</vt:lpstr>
      <vt:lpstr>Bursitis / Cuff Tears</vt:lpstr>
      <vt:lpstr>Slide 86</vt:lpstr>
      <vt:lpstr>Slide 87</vt:lpstr>
      <vt:lpstr>Slide 88</vt:lpstr>
      <vt:lpstr>Slide 89</vt:lpstr>
      <vt:lpstr>Complete Long Head of Biceps Tear</vt:lpstr>
      <vt:lpstr>Slide 91</vt:lpstr>
      <vt:lpstr>Biceps tears</vt:lpstr>
      <vt:lpstr>Slide 93</vt:lpstr>
      <vt:lpstr>Acromioclavicular   Joint  Problems</vt:lpstr>
      <vt:lpstr>Slide 95</vt:lpstr>
      <vt:lpstr>Slide 96</vt:lpstr>
      <vt:lpstr>Acromioclavicular  Joint  Problems</vt:lpstr>
      <vt:lpstr>Acromioclavicular  Joint  Problems</vt:lpstr>
      <vt:lpstr>Acromioclavicular  Joint  Symptoms</vt:lpstr>
      <vt:lpstr>Slide 100</vt:lpstr>
      <vt:lpstr>Slide 101</vt:lpstr>
      <vt:lpstr>Acromioclavicular  Joint  Signs</vt:lpstr>
      <vt:lpstr>Acromioclavicular  Joint  Treatment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Symptoms of labral injuries (subtle instability / SLAP)</vt:lpstr>
      <vt:lpstr>Signs of labral injuries (subtle instability / SLAP)</vt:lpstr>
      <vt:lpstr>Apprehension Testing</vt:lpstr>
      <vt:lpstr>Labral Tears (including SLAP tears) - treatment</vt:lpstr>
      <vt:lpstr>Slide 151</vt:lpstr>
      <vt:lpstr>Multidirectional Instability</vt:lpstr>
      <vt:lpstr>Posterior Shoulder Dislocations</vt:lpstr>
      <vt:lpstr>Slide 154</vt:lpstr>
      <vt:lpstr>Slide 155</vt:lpstr>
      <vt:lpstr>Posterior Shoulder Dislocations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Complications</vt:lpstr>
      <vt:lpstr>Complications of Surgery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</vt:vector>
  </TitlesOfParts>
  <Company>Queensland Health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HammondT</dc:creator>
  <cp:lastModifiedBy>Terry Hammond</cp:lastModifiedBy>
  <cp:revision>52</cp:revision>
  <dcterms:created xsi:type="dcterms:W3CDTF">2010-11-17T14:48:17Z</dcterms:created>
  <dcterms:modified xsi:type="dcterms:W3CDTF">2010-11-17T14:49:12Z</dcterms:modified>
</cp:coreProperties>
</file>